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1/maths/" TargetMode="External"/><Relationship Id="rId2" Type="http://schemas.openxmlformats.org/officeDocument/2006/relationships/hyperlink" Target="http://www.satspapers.org.uk/Page.aspx?TId=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404875"/>
            <a:ext cx="6048375" cy="3786504"/>
          </a:xfrm>
          <a:custGeom>
            <a:avLst/>
            <a:gdLst/>
            <a:ahLst/>
            <a:cxnLst/>
            <a:rect l="l" t="t" r="r" b="b"/>
            <a:pathLst>
              <a:path w="6048375" h="3786504">
                <a:moveTo>
                  <a:pt x="0" y="3786124"/>
                </a:moveTo>
                <a:lnTo>
                  <a:pt x="6048375" y="3786124"/>
                </a:lnTo>
                <a:lnTo>
                  <a:pt x="6048375" y="0"/>
                </a:lnTo>
                <a:lnTo>
                  <a:pt x="0" y="0"/>
                </a:lnTo>
                <a:lnTo>
                  <a:pt x="0" y="378612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7557" y="364744"/>
            <a:ext cx="382079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8000" b="1" spc="515" dirty="0" smtClean="0">
                <a:latin typeface="Calibri"/>
                <a:cs typeface="Calibri"/>
              </a:rPr>
              <a:t>SAT</a:t>
            </a:r>
            <a:r>
              <a:rPr lang="en-GB" sz="8000" b="1" spc="515" dirty="0" smtClean="0">
                <a:latin typeface="Calibri"/>
                <a:cs typeface="Calibri"/>
              </a:rPr>
              <a:t>s</a:t>
            </a:r>
            <a:endParaRPr sz="8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0" b="1" spc="235" dirty="0" smtClean="0">
                <a:latin typeface="Calibri"/>
                <a:cs typeface="Calibri"/>
              </a:rPr>
              <a:t>20</a:t>
            </a:r>
            <a:r>
              <a:rPr lang="en-GB" sz="8000" b="1" spc="235" dirty="0" smtClean="0">
                <a:latin typeface="Calibri"/>
                <a:cs typeface="Calibri"/>
              </a:rPr>
              <a:t>20</a:t>
            </a:r>
            <a:r>
              <a:rPr sz="8000" b="1" spc="235" dirty="0" smtClean="0">
                <a:latin typeface="Calibri"/>
                <a:cs typeface="Calibri"/>
              </a:rPr>
              <a:t>-</a:t>
            </a:r>
            <a:r>
              <a:rPr lang="en-GB" sz="8000" b="1" spc="235" dirty="0" smtClean="0">
                <a:latin typeface="Calibri"/>
                <a:cs typeface="Calibri"/>
              </a:rPr>
              <a:t>21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5551" y="1484375"/>
            <a:ext cx="3132074" cy="446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501" rIns="0" bIns="0" rtlCol="0">
            <a:spAutoFit/>
          </a:bodyPr>
          <a:lstStyle/>
          <a:p>
            <a:pPr marL="3062605">
              <a:lnSpc>
                <a:spcPct val="100000"/>
              </a:lnSpc>
            </a:pPr>
            <a:r>
              <a:rPr sz="4400" spc="225" dirty="0"/>
              <a:t>Spelling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40" dirty="0"/>
              <a:t>Paper</a:t>
            </a:r>
            <a:r>
              <a:rPr spc="220" dirty="0"/>
              <a:t> </a:t>
            </a:r>
            <a:r>
              <a:rPr spc="130" dirty="0"/>
              <a:t>1</a:t>
            </a: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pc="160" dirty="0"/>
              <a:t>This </a:t>
            </a:r>
            <a:r>
              <a:rPr spc="195" dirty="0"/>
              <a:t>will </a:t>
            </a:r>
            <a:r>
              <a:rPr spc="15" dirty="0"/>
              <a:t>be </a:t>
            </a:r>
            <a:r>
              <a:rPr spc="135" dirty="0"/>
              <a:t>given </a:t>
            </a:r>
            <a:r>
              <a:rPr spc="95" dirty="0"/>
              <a:t>to </a:t>
            </a:r>
            <a:r>
              <a:rPr spc="210" dirty="0"/>
              <a:t>all </a:t>
            </a:r>
            <a:r>
              <a:rPr spc="110" dirty="0"/>
              <a:t>children </a:t>
            </a:r>
            <a:r>
              <a:rPr spc="155" dirty="0"/>
              <a:t>and </a:t>
            </a:r>
            <a:r>
              <a:rPr spc="195" dirty="0"/>
              <a:t>will  </a:t>
            </a:r>
            <a:r>
              <a:rPr spc="114" dirty="0"/>
              <a:t>include</a:t>
            </a:r>
          </a:p>
          <a:p>
            <a:pPr marL="356870" marR="415925" indent="-344170" algn="just">
              <a:lnSpc>
                <a:spcPct val="100000"/>
              </a:lnSpc>
              <a:spcBef>
                <a:spcPts val="765"/>
              </a:spcBef>
              <a:buFont typeface="Calibri"/>
              <a:buChar char="•"/>
              <a:tabLst>
                <a:tab pos="357505" algn="l"/>
              </a:tabLst>
            </a:pPr>
            <a:r>
              <a:rPr spc="195" dirty="0"/>
              <a:t>Listening </a:t>
            </a:r>
            <a:r>
              <a:rPr spc="95" dirty="0"/>
              <a:t>to </a:t>
            </a:r>
            <a:r>
              <a:rPr spc="229" dirty="0"/>
              <a:t>a </a:t>
            </a:r>
            <a:r>
              <a:rPr spc="60" dirty="0"/>
              <a:t>sentence </a:t>
            </a:r>
            <a:r>
              <a:rPr spc="155" dirty="0"/>
              <a:t>and </a:t>
            </a:r>
            <a:r>
              <a:rPr spc="175" dirty="0"/>
              <a:t>adding </a:t>
            </a:r>
            <a:r>
              <a:rPr spc="229" dirty="0"/>
              <a:t>a  </a:t>
            </a:r>
            <a:r>
              <a:rPr spc="114" dirty="0"/>
              <a:t>word </a:t>
            </a:r>
            <a:r>
              <a:rPr spc="155" dirty="0"/>
              <a:t>(spelling </a:t>
            </a:r>
            <a:r>
              <a:rPr spc="135" dirty="0"/>
              <a:t>must </a:t>
            </a:r>
            <a:r>
              <a:rPr spc="15" dirty="0"/>
              <a:t>be </a:t>
            </a:r>
            <a:r>
              <a:rPr spc="110" dirty="0"/>
              <a:t>accurate </a:t>
            </a:r>
            <a:r>
              <a:rPr dirty="0"/>
              <a:t>– </a:t>
            </a:r>
            <a:r>
              <a:rPr spc="125" dirty="0"/>
              <a:t>20  </a:t>
            </a:r>
            <a:r>
              <a:rPr spc="130" dirty="0"/>
              <a:t>words </a:t>
            </a:r>
            <a:r>
              <a:rPr spc="160" dirty="0"/>
              <a:t>in</a:t>
            </a:r>
            <a:r>
              <a:rPr spc="385" dirty="0"/>
              <a:t> </a:t>
            </a:r>
            <a:r>
              <a:rPr spc="190" dirty="0"/>
              <a:t>all)</a:t>
            </a:r>
          </a:p>
          <a:p>
            <a:pPr marL="356870" marR="634365" indent="-34417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pc="330" dirty="0"/>
              <a:t>A </a:t>
            </a:r>
            <a:r>
              <a:rPr spc="130" dirty="0"/>
              <a:t>guide </a:t>
            </a:r>
            <a:r>
              <a:rPr spc="100" dirty="0"/>
              <a:t>time </a:t>
            </a:r>
            <a:r>
              <a:rPr spc="65" dirty="0"/>
              <a:t>of </a:t>
            </a:r>
            <a:r>
              <a:rPr spc="80" dirty="0"/>
              <a:t>15-20 </a:t>
            </a:r>
            <a:r>
              <a:rPr spc="120" dirty="0"/>
              <a:t>minutes </a:t>
            </a:r>
            <a:r>
              <a:rPr dirty="0"/>
              <a:t>– </a:t>
            </a:r>
            <a:r>
              <a:rPr spc="105" dirty="0"/>
              <a:t>not  </a:t>
            </a:r>
            <a:r>
              <a:rPr spc="175" dirty="0"/>
              <a:t>dissimilar </a:t>
            </a:r>
            <a:r>
              <a:rPr spc="95" dirty="0"/>
              <a:t>to </a:t>
            </a:r>
            <a:r>
              <a:rPr spc="105" dirty="0"/>
              <a:t>previous</a:t>
            </a:r>
            <a:r>
              <a:rPr spc="565" dirty="0"/>
              <a:t> </a:t>
            </a:r>
            <a:r>
              <a:rPr spc="140" dirty="0"/>
              <a:t>years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125537"/>
            <a:ext cx="8229600" cy="5000625"/>
          </a:xfrm>
          <a:custGeom>
            <a:avLst/>
            <a:gdLst/>
            <a:ahLst/>
            <a:cxnLst/>
            <a:rect l="l" t="t" r="r" b="b"/>
            <a:pathLst>
              <a:path w="8229600" h="5000625">
                <a:moveTo>
                  <a:pt x="0" y="5000625"/>
                </a:moveTo>
                <a:lnTo>
                  <a:pt x="8229600" y="5000625"/>
                </a:lnTo>
                <a:lnTo>
                  <a:pt x="8229600" y="0"/>
                </a:lnTo>
                <a:lnTo>
                  <a:pt x="0" y="0"/>
                </a:lnTo>
                <a:lnTo>
                  <a:pt x="0" y="5000625"/>
                </a:lnTo>
                <a:close/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0"/>
            <a:ext cx="847242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5660" rIns="0" bIns="0" rtlCol="0">
            <a:spAutoFit/>
          </a:bodyPr>
          <a:lstStyle/>
          <a:p>
            <a:pPr marL="2465705">
              <a:lnSpc>
                <a:spcPct val="100000"/>
              </a:lnSpc>
            </a:pPr>
            <a:r>
              <a:rPr sz="8000" spc="415" dirty="0"/>
              <a:t>Maths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23850" y="1298575"/>
            <a:ext cx="257175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9801" y="2852737"/>
            <a:ext cx="3200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9522" y="1026198"/>
            <a:ext cx="2887852" cy="3107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877" y="-15658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1690">
              <a:lnSpc>
                <a:spcPct val="100000"/>
              </a:lnSpc>
            </a:pPr>
            <a:r>
              <a:rPr sz="4400" spc="225" dirty="0"/>
              <a:t>Maths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542925" y="836675"/>
            <a:ext cx="8229600" cy="5329555"/>
          </a:xfrm>
          <a:custGeom>
            <a:avLst/>
            <a:gdLst/>
            <a:ahLst/>
            <a:cxnLst/>
            <a:rect l="l" t="t" r="r" b="b"/>
            <a:pathLst>
              <a:path w="8229600" h="5329555">
                <a:moveTo>
                  <a:pt x="0" y="5329174"/>
                </a:moveTo>
                <a:lnTo>
                  <a:pt x="8229600" y="5329174"/>
                </a:lnTo>
                <a:lnTo>
                  <a:pt x="8229600" y="0"/>
                </a:lnTo>
                <a:lnTo>
                  <a:pt x="0" y="0"/>
                </a:lnTo>
                <a:lnTo>
                  <a:pt x="0" y="5329174"/>
                </a:lnTo>
                <a:close/>
              </a:path>
            </a:pathLst>
          </a:custGeom>
          <a:ln w="9524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1893" y="848486"/>
            <a:ext cx="7982584" cy="529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z="3200" b="1" spc="50" dirty="0">
                <a:solidFill>
                  <a:srgbClr val="FF0000"/>
                </a:solidFill>
                <a:latin typeface="Calibri"/>
                <a:cs typeface="Calibri"/>
              </a:rPr>
              <a:t>There </a:t>
            </a:r>
            <a:r>
              <a:rPr sz="3200" b="1" spc="195" dirty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3200" b="1" spc="145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3200" b="1" spc="8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145" dirty="0">
                <a:solidFill>
                  <a:srgbClr val="FF0000"/>
                </a:solidFill>
                <a:latin typeface="Calibri"/>
                <a:cs typeface="Calibri"/>
              </a:rPr>
              <a:t>Papers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b="1" spc="70" dirty="0">
                <a:latin typeface="Calibri"/>
                <a:cs typeface="Calibri"/>
              </a:rPr>
              <a:t>These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15" dirty="0">
                <a:latin typeface="Calibri"/>
                <a:cs typeface="Calibri"/>
              </a:rPr>
              <a:t>be </a:t>
            </a:r>
            <a:r>
              <a:rPr sz="3200" b="1" spc="135" dirty="0">
                <a:latin typeface="Calibri"/>
                <a:cs typeface="Calibri"/>
              </a:rPr>
              <a:t>given </a:t>
            </a:r>
            <a:r>
              <a:rPr sz="3200" b="1" spc="95" dirty="0">
                <a:latin typeface="Calibri"/>
                <a:cs typeface="Calibri"/>
              </a:rPr>
              <a:t>to </a:t>
            </a:r>
            <a:r>
              <a:rPr sz="3200" b="1" spc="210" dirty="0">
                <a:latin typeface="Calibri"/>
                <a:cs typeface="Calibri"/>
              </a:rPr>
              <a:t>all </a:t>
            </a:r>
            <a:r>
              <a:rPr sz="3200" b="1" spc="110" dirty="0">
                <a:latin typeface="Calibri"/>
                <a:cs typeface="Calibri"/>
              </a:rPr>
              <a:t>children </a:t>
            </a:r>
            <a:r>
              <a:rPr sz="3200" b="1" spc="155" dirty="0">
                <a:latin typeface="Calibri"/>
                <a:cs typeface="Calibri"/>
              </a:rPr>
              <a:t>and </a:t>
            </a:r>
            <a:r>
              <a:rPr sz="3200" b="1" spc="195" dirty="0">
                <a:latin typeface="Calibri"/>
                <a:cs typeface="Calibri"/>
              </a:rPr>
              <a:t>will  </a:t>
            </a:r>
            <a:r>
              <a:rPr sz="3200" b="1" spc="110" dirty="0">
                <a:latin typeface="Calibri"/>
                <a:cs typeface="Calibri"/>
              </a:rPr>
              <a:t>include</a:t>
            </a:r>
            <a:endParaRPr sz="3200" dirty="0">
              <a:latin typeface="Calibri"/>
              <a:cs typeface="Calibri"/>
            </a:endParaRPr>
          </a:p>
          <a:p>
            <a:pPr marL="12700" marR="805180">
              <a:lnSpc>
                <a:spcPct val="110100"/>
              </a:lnSpc>
              <a:spcBef>
                <a:spcPts val="380"/>
              </a:spcBef>
            </a:pPr>
            <a:r>
              <a:rPr sz="3200" b="1" spc="140" dirty="0">
                <a:latin typeface="Calibri"/>
                <a:cs typeface="Calibri"/>
              </a:rPr>
              <a:t>Paper </a:t>
            </a:r>
            <a:r>
              <a:rPr sz="3200" b="1" spc="130" dirty="0">
                <a:latin typeface="Calibri"/>
                <a:cs typeface="Calibri"/>
              </a:rPr>
              <a:t>1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3200" b="1" spc="130" dirty="0">
                <a:latin typeface="Calibri"/>
                <a:cs typeface="Calibri"/>
              </a:rPr>
              <a:t>Arithmetic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1800" b="1" spc="70" dirty="0">
                <a:solidFill>
                  <a:srgbClr val="FF0000"/>
                </a:solidFill>
                <a:latin typeface="Calibri"/>
                <a:cs typeface="Calibri"/>
              </a:rPr>
              <a:t>around 25 </a:t>
            </a:r>
            <a:r>
              <a:rPr sz="1800" b="1" spc="114" dirty="0">
                <a:solidFill>
                  <a:srgbClr val="FF0000"/>
                </a:solidFill>
                <a:latin typeface="Calibri"/>
                <a:cs typeface="Calibri"/>
              </a:rPr>
              <a:t>marks  </a:t>
            </a:r>
            <a:r>
              <a:rPr sz="3200" b="1" spc="105" dirty="0">
                <a:solidFill>
                  <a:srgbClr val="FF0000"/>
                </a:solidFill>
                <a:latin typeface="Calibri"/>
                <a:cs typeface="Calibri"/>
              </a:rPr>
              <a:t>Confidence </a:t>
            </a:r>
            <a:r>
              <a:rPr sz="3200" b="1" spc="15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3200" b="1" spc="145" dirty="0">
                <a:solidFill>
                  <a:srgbClr val="FF0000"/>
                </a:solidFill>
                <a:latin typeface="Calibri"/>
                <a:cs typeface="Calibri"/>
              </a:rPr>
              <a:t>accuracy </a:t>
            </a:r>
            <a:r>
              <a:rPr sz="3200" b="1" spc="6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200" b="1" spc="150" dirty="0">
                <a:solidFill>
                  <a:srgbClr val="FF0000"/>
                </a:solidFill>
                <a:latin typeface="Calibri"/>
                <a:cs typeface="Calibri"/>
              </a:rPr>
              <a:t>answering  </a:t>
            </a:r>
            <a:r>
              <a:rPr sz="3200" b="1" spc="120" dirty="0">
                <a:solidFill>
                  <a:srgbClr val="FF0000"/>
                </a:solidFill>
                <a:latin typeface="Calibri"/>
                <a:cs typeface="Calibri"/>
              </a:rPr>
              <a:t>questions (e.g.: </a:t>
            </a:r>
            <a:r>
              <a:rPr sz="3200" b="1" spc="175" dirty="0">
                <a:solidFill>
                  <a:srgbClr val="FF0000"/>
                </a:solidFill>
                <a:latin typeface="Calibri"/>
                <a:cs typeface="Calibri"/>
              </a:rPr>
              <a:t>adding </a:t>
            </a:r>
            <a:r>
              <a:rPr sz="3200" b="1" spc="13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3200" b="1" spc="7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FF0000"/>
                </a:solidFill>
                <a:latin typeface="Calibri"/>
                <a:cs typeface="Calibri"/>
              </a:rPr>
              <a:t>one-digit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95" dirty="0">
                <a:solidFill>
                  <a:srgbClr val="FF0000"/>
                </a:solidFill>
                <a:latin typeface="Calibri"/>
                <a:cs typeface="Calibri"/>
              </a:rPr>
              <a:t>numbers</a:t>
            </a:r>
            <a:r>
              <a:rPr sz="3200" b="1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85" dirty="0">
                <a:solidFill>
                  <a:srgbClr val="FF0000"/>
                </a:solidFill>
                <a:latin typeface="Calibri"/>
                <a:cs typeface="Calibri"/>
              </a:rPr>
              <a:t>etc.)</a:t>
            </a:r>
            <a:endParaRPr sz="3200" dirty="0">
              <a:latin typeface="Calibri"/>
              <a:cs typeface="Calibri"/>
            </a:endParaRPr>
          </a:p>
          <a:p>
            <a:pPr marL="12700" marR="313055">
              <a:lnSpc>
                <a:spcPct val="100000"/>
              </a:lnSpc>
              <a:spcBef>
                <a:spcPts val="770"/>
              </a:spcBef>
            </a:pPr>
            <a:r>
              <a:rPr sz="3200" b="1" spc="250" dirty="0">
                <a:latin typeface="Calibri"/>
                <a:cs typeface="Calibri"/>
              </a:rPr>
              <a:t>It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70" dirty="0">
                <a:latin typeface="Calibri"/>
                <a:cs typeface="Calibri"/>
              </a:rPr>
              <a:t>cover </a:t>
            </a:r>
            <a:r>
              <a:rPr sz="3200" b="1" spc="55" dirty="0">
                <a:latin typeface="Calibri"/>
                <a:cs typeface="Calibri"/>
              </a:rPr>
              <a:t>the </a:t>
            </a:r>
            <a:r>
              <a:rPr sz="3200" b="1" spc="80" dirty="0">
                <a:latin typeface="Calibri"/>
                <a:cs typeface="Calibri"/>
              </a:rPr>
              <a:t>four </a:t>
            </a:r>
            <a:r>
              <a:rPr sz="3200" b="1" spc="150" dirty="0">
                <a:latin typeface="Calibri"/>
                <a:cs typeface="Calibri"/>
              </a:rPr>
              <a:t>basic </a:t>
            </a:r>
            <a:r>
              <a:rPr sz="3200" b="1" spc="105" dirty="0">
                <a:latin typeface="Calibri"/>
                <a:cs typeface="Calibri"/>
              </a:rPr>
              <a:t>rules </a:t>
            </a:r>
            <a:r>
              <a:rPr sz="3200" b="1" spc="65" dirty="0">
                <a:latin typeface="Calibri"/>
                <a:cs typeface="Calibri"/>
              </a:rPr>
              <a:t>of  </a:t>
            </a:r>
            <a:r>
              <a:rPr sz="3200" b="1" spc="145" dirty="0">
                <a:latin typeface="Calibri"/>
                <a:cs typeface="Calibri"/>
              </a:rPr>
              <a:t>addition, </a:t>
            </a:r>
            <a:r>
              <a:rPr sz="3200" b="1" spc="125" dirty="0">
                <a:latin typeface="Calibri"/>
                <a:cs typeface="Calibri"/>
              </a:rPr>
              <a:t>subtraction, </a:t>
            </a:r>
            <a:r>
              <a:rPr sz="3200" b="1" spc="150" dirty="0">
                <a:latin typeface="Calibri"/>
                <a:cs typeface="Calibri"/>
              </a:rPr>
              <a:t>multiplication </a:t>
            </a:r>
            <a:r>
              <a:rPr sz="3200" b="1" spc="155" dirty="0">
                <a:latin typeface="Calibri"/>
                <a:cs typeface="Calibri"/>
              </a:rPr>
              <a:t>and  </a:t>
            </a:r>
            <a:r>
              <a:rPr sz="3200" b="1" spc="150" dirty="0">
                <a:latin typeface="Calibri"/>
                <a:cs typeface="Calibri"/>
              </a:rPr>
              <a:t>division.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226" y="5932487"/>
            <a:ext cx="3408299" cy="854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275"/>
            <a:ext cx="9143999" cy="557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728" y="-28184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1690">
              <a:lnSpc>
                <a:spcPct val="100000"/>
              </a:lnSpc>
            </a:pPr>
            <a:r>
              <a:rPr sz="4400" spc="225" dirty="0"/>
              <a:t>Maths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2925" y="836675"/>
            <a:ext cx="8229600" cy="5329555"/>
          </a:xfrm>
          <a:custGeom>
            <a:avLst/>
            <a:gdLst/>
            <a:ahLst/>
            <a:cxnLst/>
            <a:rect l="l" t="t" r="r" b="b"/>
            <a:pathLst>
              <a:path w="8229600" h="5329555">
                <a:moveTo>
                  <a:pt x="0" y="5329174"/>
                </a:moveTo>
                <a:lnTo>
                  <a:pt x="8229600" y="5329174"/>
                </a:lnTo>
                <a:lnTo>
                  <a:pt x="8229600" y="0"/>
                </a:lnTo>
                <a:lnTo>
                  <a:pt x="0" y="0"/>
                </a:lnTo>
                <a:lnTo>
                  <a:pt x="0" y="5329174"/>
                </a:lnTo>
                <a:close/>
              </a:path>
            </a:pathLst>
          </a:custGeom>
          <a:ln w="9524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1893" y="848486"/>
            <a:ext cx="7875270" cy="500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6560">
              <a:lnSpc>
                <a:spcPct val="100000"/>
              </a:lnSpc>
            </a:pPr>
            <a:r>
              <a:rPr sz="3200" b="1" spc="50" dirty="0">
                <a:solidFill>
                  <a:srgbClr val="FF0000"/>
                </a:solidFill>
                <a:latin typeface="Calibri"/>
                <a:cs typeface="Calibri"/>
              </a:rPr>
              <a:t>There </a:t>
            </a:r>
            <a:r>
              <a:rPr sz="3200" b="1" spc="195" dirty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3200" b="1" spc="145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3200" b="1" spc="8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145" dirty="0">
                <a:solidFill>
                  <a:srgbClr val="FF0000"/>
                </a:solidFill>
                <a:latin typeface="Calibri"/>
                <a:cs typeface="Calibri"/>
              </a:rPr>
              <a:t>Papers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140" dirty="0">
                <a:latin typeface="Calibri"/>
                <a:cs typeface="Calibri"/>
              </a:rPr>
              <a:t>Paper </a:t>
            </a:r>
            <a:r>
              <a:rPr sz="3200" b="1" spc="130" dirty="0">
                <a:latin typeface="Calibri"/>
                <a:cs typeface="Calibri"/>
              </a:rPr>
              <a:t>2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3200" b="1" spc="160" dirty="0">
                <a:latin typeface="Calibri"/>
                <a:cs typeface="Calibri"/>
              </a:rPr>
              <a:t>Reasoning </a:t>
            </a:r>
            <a:r>
              <a:rPr sz="1800" b="1" spc="70" dirty="0">
                <a:solidFill>
                  <a:srgbClr val="FF0000"/>
                </a:solidFill>
                <a:latin typeface="Calibri"/>
                <a:cs typeface="Calibri"/>
              </a:rPr>
              <a:t>around </a:t>
            </a:r>
            <a:r>
              <a:rPr sz="1800" b="1" spc="75" dirty="0">
                <a:solidFill>
                  <a:srgbClr val="FF0000"/>
                </a:solidFill>
                <a:latin typeface="Calibri"/>
                <a:cs typeface="Calibri"/>
              </a:rPr>
              <a:t>35 </a:t>
            </a:r>
            <a:r>
              <a:rPr sz="1800" b="1" spc="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114" dirty="0">
                <a:solidFill>
                  <a:srgbClr val="FF0000"/>
                </a:solidFill>
                <a:latin typeface="Calibri"/>
                <a:cs typeface="Calibri"/>
              </a:rPr>
              <a:t>marks</a:t>
            </a:r>
            <a:endParaRPr sz="1800">
              <a:latin typeface="Calibri"/>
              <a:cs typeface="Calibri"/>
            </a:endParaRPr>
          </a:p>
          <a:p>
            <a:pPr marL="12700" marR="268605">
              <a:lnSpc>
                <a:spcPct val="100000"/>
              </a:lnSpc>
              <a:spcBef>
                <a:spcPts val="765"/>
              </a:spcBef>
            </a:pPr>
            <a:r>
              <a:rPr sz="3200" b="1" spc="130" dirty="0">
                <a:latin typeface="Calibri"/>
                <a:cs typeface="Calibri"/>
              </a:rPr>
              <a:t>Multiple </a:t>
            </a:r>
            <a:r>
              <a:rPr sz="3200" b="1" spc="85" dirty="0">
                <a:latin typeface="Calibri"/>
                <a:cs typeface="Calibri"/>
              </a:rPr>
              <a:t>choice </a:t>
            </a:r>
            <a:r>
              <a:rPr sz="3200" b="1" spc="155" dirty="0">
                <a:latin typeface="Calibri"/>
                <a:cs typeface="Calibri"/>
              </a:rPr>
              <a:t>containing </a:t>
            </a:r>
            <a:r>
              <a:rPr sz="3200" b="1" spc="140" dirty="0">
                <a:latin typeface="Calibri"/>
                <a:cs typeface="Calibri"/>
              </a:rPr>
              <a:t>various </a:t>
            </a:r>
            <a:r>
              <a:rPr sz="3200" b="1" spc="120" dirty="0">
                <a:latin typeface="Calibri"/>
                <a:cs typeface="Calibri"/>
              </a:rPr>
              <a:t>types  </a:t>
            </a:r>
            <a:r>
              <a:rPr sz="3200" b="1" spc="65" dirty="0">
                <a:latin typeface="Calibri"/>
                <a:cs typeface="Calibri"/>
              </a:rPr>
              <a:t>of</a:t>
            </a:r>
            <a:r>
              <a:rPr sz="3200" b="1" spc="229" dirty="0">
                <a:latin typeface="Calibri"/>
                <a:cs typeface="Calibri"/>
              </a:rPr>
              <a:t> </a:t>
            </a:r>
            <a:r>
              <a:rPr sz="3200" b="1" spc="114" dirty="0">
                <a:latin typeface="Calibri"/>
                <a:cs typeface="Calibri"/>
              </a:rPr>
              <a:t>questions:</a:t>
            </a:r>
            <a:endParaRPr sz="3200">
              <a:latin typeface="Calibri"/>
              <a:cs typeface="Calibri"/>
            </a:endParaRPr>
          </a:p>
          <a:p>
            <a:pPr marL="485140" indent="-47244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484505" algn="l"/>
                <a:tab pos="485140" algn="l"/>
              </a:tabLst>
            </a:pPr>
            <a:r>
              <a:rPr sz="3200" b="1" spc="65" dirty="0">
                <a:latin typeface="Calibri"/>
                <a:cs typeface="Calibri"/>
              </a:rPr>
              <a:t>true </a:t>
            </a:r>
            <a:r>
              <a:rPr sz="3200" b="1" spc="90" dirty="0">
                <a:latin typeface="Calibri"/>
                <a:cs typeface="Calibri"/>
              </a:rPr>
              <a:t>or</a:t>
            </a:r>
            <a:r>
              <a:rPr sz="3200" b="1" spc="415" dirty="0">
                <a:latin typeface="Calibri"/>
                <a:cs typeface="Calibri"/>
              </a:rPr>
              <a:t> </a:t>
            </a:r>
            <a:r>
              <a:rPr sz="3200" b="1" spc="120" dirty="0">
                <a:latin typeface="Calibri"/>
                <a:cs typeface="Calibri"/>
              </a:rPr>
              <a:t>false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200" b="1" spc="130" dirty="0">
                <a:latin typeface="Calibri"/>
                <a:cs typeface="Calibri"/>
              </a:rPr>
              <a:t>completing </a:t>
            </a:r>
            <a:r>
              <a:rPr sz="3200" b="1" spc="120" dirty="0">
                <a:latin typeface="Calibri"/>
                <a:cs typeface="Calibri"/>
              </a:rPr>
              <a:t>tables </a:t>
            </a:r>
            <a:r>
              <a:rPr sz="3200" b="1" spc="90" dirty="0">
                <a:latin typeface="Calibri"/>
                <a:cs typeface="Calibri"/>
              </a:rPr>
              <a:t>or</a:t>
            </a:r>
            <a:r>
              <a:rPr sz="3200" b="1" spc="650" dirty="0">
                <a:latin typeface="Calibri"/>
                <a:cs typeface="Calibri"/>
              </a:rPr>
              <a:t> </a:t>
            </a:r>
            <a:r>
              <a:rPr sz="3200" b="1" spc="130" dirty="0">
                <a:latin typeface="Calibri"/>
                <a:cs typeface="Calibri"/>
              </a:rPr>
              <a:t>charts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6870" algn="l"/>
                <a:tab pos="357505" algn="l"/>
                <a:tab pos="4098290" algn="l"/>
                <a:tab pos="6767195" algn="l"/>
              </a:tabLst>
            </a:pPr>
            <a:r>
              <a:rPr sz="3200" b="1" spc="114" dirty="0">
                <a:latin typeface="Calibri"/>
                <a:cs typeface="Calibri"/>
              </a:rPr>
              <a:t>money</a:t>
            </a:r>
            <a:r>
              <a:rPr sz="3200" b="1" spc="285" dirty="0">
                <a:latin typeface="Calibri"/>
                <a:cs typeface="Calibri"/>
              </a:rPr>
              <a:t> </a:t>
            </a:r>
            <a:r>
              <a:rPr sz="3200" b="1" spc="210" dirty="0">
                <a:latin typeface="Calibri"/>
                <a:cs typeface="Calibri"/>
              </a:rPr>
              <a:t>ca</a:t>
            </a:r>
            <a:r>
              <a:rPr sz="3200" b="1" spc="90" dirty="0">
                <a:latin typeface="Calibri"/>
                <a:cs typeface="Calibri"/>
              </a:rPr>
              <a:t>l</a:t>
            </a:r>
            <a:r>
              <a:rPr sz="3200" b="1" spc="165" dirty="0">
                <a:latin typeface="Calibri"/>
                <a:cs typeface="Calibri"/>
              </a:rPr>
              <a:t>cu</a:t>
            </a:r>
            <a:r>
              <a:rPr sz="3200" b="1" spc="70" dirty="0">
                <a:latin typeface="Calibri"/>
                <a:cs typeface="Calibri"/>
              </a:rPr>
              <a:t>l</a:t>
            </a:r>
            <a:r>
              <a:rPr sz="3200" b="1" spc="215" dirty="0">
                <a:latin typeface="Calibri"/>
                <a:cs typeface="Calibri"/>
              </a:rPr>
              <a:t>a</a:t>
            </a:r>
            <a:r>
              <a:rPr sz="3200" b="1" spc="170" dirty="0">
                <a:latin typeface="Calibri"/>
                <a:cs typeface="Calibri"/>
              </a:rPr>
              <a:t>t</a:t>
            </a:r>
            <a:r>
              <a:rPr sz="3200" b="1" spc="125" dirty="0">
                <a:latin typeface="Calibri"/>
                <a:cs typeface="Calibri"/>
              </a:rPr>
              <a:t>i</a:t>
            </a:r>
            <a:r>
              <a:rPr sz="3200" b="1" spc="130" dirty="0">
                <a:latin typeface="Calibri"/>
                <a:cs typeface="Calibri"/>
              </a:rPr>
              <a:t>ons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215" dirty="0">
                <a:latin typeface="Calibri"/>
                <a:cs typeface="Calibri"/>
              </a:rPr>
              <a:t>a</a:t>
            </a:r>
            <a:r>
              <a:rPr sz="3200" b="1" spc="125" dirty="0">
                <a:latin typeface="Calibri"/>
                <a:cs typeface="Calibri"/>
              </a:rPr>
              <a:t>nd</a:t>
            </a:r>
            <a:r>
              <a:rPr sz="3200" b="1" spc="285" dirty="0">
                <a:latin typeface="Calibri"/>
                <a:cs typeface="Calibri"/>
              </a:rPr>
              <a:t> </a:t>
            </a:r>
            <a:r>
              <a:rPr sz="3200" b="1" spc="125" dirty="0">
                <a:latin typeface="Calibri"/>
                <a:cs typeface="Calibri"/>
              </a:rPr>
              <a:t>p</a:t>
            </a:r>
            <a:r>
              <a:rPr sz="3200" b="1" spc="60" dirty="0">
                <a:latin typeface="Calibri"/>
                <a:cs typeface="Calibri"/>
              </a:rPr>
              <a:t>r</a:t>
            </a:r>
            <a:r>
              <a:rPr sz="3200" b="1" spc="85" dirty="0">
                <a:latin typeface="Calibri"/>
                <a:cs typeface="Calibri"/>
              </a:rPr>
              <a:t>o</a:t>
            </a:r>
            <a:r>
              <a:rPr sz="3200" b="1" spc="65" dirty="0">
                <a:latin typeface="Calibri"/>
                <a:cs typeface="Calibri"/>
              </a:rPr>
              <a:t>b</a:t>
            </a:r>
            <a:r>
              <a:rPr sz="3200" b="1" spc="50" dirty="0">
                <a:latin typeface="Calibri"/>
                <a:cs typeface="Calibri"/>
              </a:rPr>
              <a:t>l</a:t>
            </a:r>
            <a:r>
              <a:rPr sz="3200" b="1" spc="90" dirty="0">
                <a:latin typeface="Calibri"/>
                <a:cs typeface="Calibri"/>
              </a:rPr>
              <a:t>e</a:t>
            </a:r>
            <a:r>
              <a:rPr sz="3200" b="1" spc="170" dirty="0">
                <a:latin typeface="Calibri"/>
                <a:cs typeface="Calibri"/>
              </a:rPr>
              <a:t>ms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215" dirty="0">
                <a:latin typeface="Calibri"/>
                <a:cs typeface="Calibri"/>
              </a:rPr>
              <a:t>a</a:t>
            </a:r>
            <a:r>
              <a:rPr sz="3200" b="1" spc="75" dirty="0">
                <a:latin typeface="Calibri"/>
                <a:cs typeface="Calibri"/>
              </a:rPr>
              <a:t>b</a:t>
            </a:r>
            <a:r>
              <a:rPr sz="3200" b="1" spc="120" dirty="0">
                <a:latin typeface="Calibri"/>
                <a:cs typeface="Calibri"/>
              </a:rPr>
              <a:t>o</a:t>
            </a:r>
            <a:r>
              <a:rPr sz="3200" b="1" spc="90" dirty="0">
                <a:latin typeface="Calibri"/>
                <a:cs typeface="Calibri"/>
              </a:rPr>
              <a:t>v</a:t>
            </a:r>
            <a:r>
              <a:rPr sz="3200" b="1" spc="-45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b="1" spc="125" dirty="0">
                <a:latin typeface="Calibri"/>
                <a:cs typeface="Calibri"/>
              </a:rPr>
              <a:t>£1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6870" algn="l"/>
                <a:tab pos="357505" algn="l"/>
                <a:tab pos="3275965" algn="l"/>
              </a:tabLst>
            </a:pPr>
            <a:r>
              <a:rPr sz="3200" b="1" spc="114" dirty="0">
                <a:latin typeface="Calibri"/>
                <a:cs typeface="Calibri"/>
              </a:rPr>
              <a:t>word</a:t>
            </a:r>
            <a:r>
              <a:rPr sz="3200" b="1" spc="330" dirty="0">
                <a:latin typeface="Calibri"/>
                <a:cs typeface="Calibri"/>
              </a:rPr>
              <a:t> </a:t>
            </a:r>
            <a:r>
              <a:rPr sz="3200" b="1" spc="100" dirty="0">
                <a:latin typeface="Calibri"/>
                <a:cs typeface="Calibri"/>
              </a:rPr>
              <a:t>problems	</a:t>
            </a:r>
            <a:r>
              <a:rPr sz="3200" b="1" spc="65" dirty="0">
                <a:latin typeface="Calibri"/>
                <a:cs typeface="Calibri"/>
              </a:rPr>
              <a:t>etc.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226" y="5932487"/>
            <a:ext cx="3408299" cy="854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789" y="188975"/>
            <a:ext cx="9143999" cy="666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512" y="404749"/>
            <a:ext cx="8280400" cy="2584450"/>
          </a:xfrm>
          <a:custGeom>
            <a:avLst/>
            <a:gdLst/>
            <a:ahLst/>
            <a:cxnLst/>
            <a:rect l="l" t="t" r="r" b="b"/>
            <a:pathLst>
              <a:path w="8280400" h="2584450">
                <a:moveTo>
                  <a:pt x="0" y="2584450"/>
                </a:moveTo>
                <a:lnTo>
                  <a:pt x="8280400" y="2584450"/>
                </a:lnTo>
                <a:lnTo>
                  <a:pt x="8280400" y="0"/>
                </a:lnTo>
                <a:lnTo>
                  <a:pt x="0" y="0"/>
                </a:lnTo>
                <a:lnTo>
                  <a:pt x="0" y="25844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419" y="593117"/>
            <a:ext cx="794765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tabLst>
                <a:tab pos="4462145" algn="l"/>
              </a:tabLst>
            </a:pPr>
            <a:r>
              <a:rPr spc="484" dirty="0"/>
              <a:t>No </a:t>
            </a:r>
            <a:r>
              <a:rPr spc="170" dirty="0"/>
              <a:t>equipment </a:t>
            </a:r>
            <a:r>
              <a:rPr spc="-245" dirty="0"/>
              <a:t>- </a:t>
            </a:r>
            <a:r>
              <a:rPr spc="235" dirty="0"/>
              <a:t>100  </a:t>
            </a:r>
            <a:r>
              <a:rPr spc="220" dirty="0"/>
              <a:t>squares, </a:t>
            </a:r>
            <a:r>
              <a:rPr spc="175" dirty="0"/>
              <a:t>cubes, </a:t>
            </a:r>
            <a:r>
              <a:rPr spc="160" dirty="0"/>
              <a:t>or  </a:t>
            </a:r>
            <a:r>
              <a:rPr spc="155" dirty="0" smtClean="0"/>
              <a:t>number-lines</a:t>
            </a:r>
            <a:r>
              <a:rPr lang="en-GB" spc="155" dirty="0" smtClean="0"/>
              <a:t> not </a:t>
            </a:r>
            <a:r>
              <a:rPr spc="165" dirty="0" smtClean="0"/>
              <a:t>to </a:t>
            </a:r>
            <a:r>
              <a:rPr spc="55" dirty="0"/>
              <a:t>be</a:t>
            </a:r>
            <a:r>
              <a:rPr spc="640" dirty="0"/>
              <a:t> </a:t>
            </a:r>
            <a:r>
              <a:rPr spc="145" dirty="0"/>
              <a:t>used!</a:t>
            </a:r>
          </a:p>
        </p:txBody>
      </p:sp>
      <p:sp>
        <p:nvSpPr>
          <p:cNvPr id="4" name="object 4"/>
          <p:cNvSpPr/>
          <p:nvPr/>
        </p:nvSpPr>
        <p:spPr>
          <a:xfrm>
            <a:off x="3059176" y="3155950"/>
            <a:ext cx="3313049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976" y="189738"/>
            <a:ext cx="5372100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195" dirty="0"/>
              <a:t>Reporting </a:t>
            </a:r>
            <a:r>
              <a:rPr sz="4400" spc="130" dirty="0"/>
              <a:t>to</a:t>
            </a:r>
            <a:r>
              <a:rPr sz="4400" spc="484" dirty="0"/>
              <a:t> </a:t>
            </a:r>
            <a:r>
              <a:rPr sz="4400" spc="204" dirty="0"/>
              <a:t>Parents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2925" y="836675"/>
            <a:ext cx="8229600" cy="5329555"/>
          </a:xfrm>
          <a:custGeom>
            <a:avLst/>
            <a:gdLst/>
            <a:ahLst/>
            <a:cxnLst/>
            <a:rect l="l" t="t" r="r" b="b"/>
            <a:pathLst>
              <a:path w="8229600" h="5329555">
                <a:moveTo>
                  <a:pt x="0" y="5329174"/>
                </a:moveTo>
                <a:lnTo>
                  <a:pt x="8229600" y="5329174"/>
                </a:lnTo>
                <a:lnTo>
                  <a:pt x="8229600" y="0"/>
                </a:lnTo>
                <a:lnTo>
                  <a:pt x="0" y="0"/>
                </a:lnTo>
                <a:lnTo>
                  <a:pt x="0" y="5329174"/>
                </a:lnTo>
                <a:close/>
              </a:path>
            </a:pathLst>
          </a:custGeom>
          <a:ln w="9524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1893" y="849503"/>
            <a:ext cx="8063230" cy="5347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165" dirty="0">
                <a:latin typeface="Calibri"/>
                <a:cs typeface="Calibri"/>
              </a:rPr>
              <a:t>Your </a:t>
            </a:r>
            <a:r>
              <a:rPr sz="3000" b="1" spc="140" dirty="0">
                <a:latin typeface="Calibri"/>
                <a:cs typeface="Calibri"/>
              </a:rPr>
              <a:t>child </a:t>
            </a:r>
            <a:r>
              <a:rPr sz="3000" b="1" spc="185" dirty="0">
                <a:latin typeface="Calibri"/>
                <a:cs typeface="Calibri"/>
              </a:rPr>
              <a:t>will </a:t>
            </a:r>
            <a:r>
              <a:rPr sz="3000" b="1" spc="25" dirty="0">
                <a:latin typeface="Calibri"/>
                <a:cs typeface="Calibri"/>
              </a:rPr>
              <a:t>be </a:t>
            </a:r>
            <a:r>
              <a:rPr sz="3000" b="1" spc="130" dirty="0">
                <a:latin typeface="Calibri"/>
                <a:cs typeface="Calibri"/>
              </a:rPr>
              <a:t>given </a:t>
            </a:r>
            <a:r>
              <a:rPr sz="3000" b="1" spc="220" dirty="0">
                <a:latin typeface="Calibri"/>
                <a:cs typeface="Calibri"/>
              </a:rPr>
              <a:t>a </a:t>
            </a:r>
            <a:r>
              <a:rPr sz="3000" b="1" spc="130" dirty="0">
                <a:latin typeface="Calibri"/>
                <a:cs typeface="Calibri"/>
              </a:rPr>
              <a:t>grade </a:t>
            </a:r>
            <a:r>
              <a:rPr sz="3000" b="1" spc="145" dirty="0">
                <a:latin typeface="Calibri"/>
                <a:cs typeface="Calibri"/>
              </a:rPr>
              <a:t>telling </a:t>
            </a:r>
            <a:r>
              <a:rPr sz="3000" b="1" spc="150" dirty="0">
                <a:latin typeface="Calibri"/>
                <a:cs typeface="Calibri"/>
              </a:rPr>
              <a:t>you </a:t>
            </a:r>
            <a:r>
              <a:rPr sz="3000" b="1" spc="114" dirty="0">
                <a:latin typeface="Calibri"/>
                <a:cs typeface="Calibri"/>
              </a:rPr>
              <a:t>if  </a:t>
            </a:r>
            <a:r>
              <a:rPr sz="3000" b="1" spc="110" dirty="0">
                <a:latin typeface="Calibri"/>
                <a:cs typeface="Calibri"/>
              </a:rPr>
              <a:t>they </a:t>
            </a:r>
            <a:r>
              <a:rPr sz="3000" b="1" spc="105" dirty="0">
                <a:latin typeface="Calibri"/>
                <a:cs typeface="Calibri"/>
              </a:rPr>
              <a:t>have </a:t>
            </a:r>
            <a:r>
              <a:rPr sz="3000" b="1" spc="75" dirty="0">
                <a:latin typeface="Calibri"/>
                <a:cs typeface="Calibri"/>
              </a:rPr>
              <a:t>reached </a:t>
            </a:r>
            <a:r>
              <a:rPr sz="3000" b="1" spc="60" dirty="0">
                <a:latin typeface="Calibri"/>
                <a:cs typeface="Calibri"/>
              </a:rPr>
              <a:t>the </a:t>
            </a:r>
            <a:r>
              <a:rPr sz="3000" b="1" spc="50" dirty="0">
                <a:latin typeface="Calibri"/>
                <a:cs typeface="Calibri"/>
              </a:rPr>
              <a:t>expected </a:t>
            </a:r>
            <a:r>
              <a:rPr sz="3000" b="1" spc="140" dirty="0">
                <a:latin typeface="Calibri"/>
                <a:cs typeface="Calibri"/>
              </a:rPr>
              <a:t>standard</a:t>
            </a:r>
            <a:r>
              <a:rPr sz="3000" b="1" spc="140" dirty="0" smtClean="0">
                <a:latin typeface="Calibri"/>
                <a:cs typeface="Calibri"/>
              </a:rPr>
              <a:t>.</a:t>
            </a:r>
            <a:r>
              <a:rPr sz="3000" b="1" spc="100" dirty="0" smtClean="0">
                <a:latin typeface="Calibri"/>
                <a:cs typeface="Calibri"/>
              </a:rPr>
              <a:t> </a:t>
            </a:r>
            <a:r>
              <a:rPr sz="3000" b="1" spc="140" dirty="0">
                <a:latin typeface="Calibri"/>
                <a:cs typeface="Calibri"/>
              </a:rPr>
              <a:t>Children </a:t>
            </a:r>
            <a:r>
              <a:rPr sz="3000" b="1" spc="185" dirty="0">
                <a:latin typeface="Calibri"/>
                <a:cs typeface="Calibri"/>
              </a:rPr>
              <a:t>will </a:t>
            </a:r>
            <a:r>
              <a:rPr sz="3000" b="1" spc="25" dirty="0">
                <a:latin typeface="Calibri"/>
                <a:cs typeface="Calibri"/>
              </a:rPr>
              <a:t>be </a:t>
            </a:r>
            <a:r>
              <a:rPr sz="3000" b="1" spc="130" dirty="0">
                <a:latin typeface="Calibri"/>
                <a:cs typeface="Calibri"/>
              </a:rPr>
              <a:t>given </a:t>
            </a:r>
            <a:r>
              <a:rPr sz="3000" b="1" spc="220" dirty="0">
                <a:latin typeface="Calibri"/>
                <a:cs typeface="Calibri"/>
              </a:rPr>
              <a:t>a  </a:t>
            </a:r>
            <a:r>
              <a:rPr sz="3000" b="1" spc="130" dirty="0">
                <a:latin typeface="Calibri"/>
                <a:cs typeface="Calibri"/>
              </a:rPr>
              <a:t>standardised</a:t>
            </a:r>
            <a:r>
              <a:rPr sz="3000" b="1" spc="210" dirty="0">
                <a:latin typeface="Calibri"/>
                <a:cs typeface="Calibri"/>
              </a:rPr>
              <a:t> </a:t>
            </a:r>
            <a:r>
              <a:rPr sz="3000" b="1" spc="80" dirty="0">
                <a:latin typeface="Calibri"/>
                <a:cs typeface="Calibri"/>
              </a:rPr>
              <a:t>score.</a:t>
            </a:r>
            <a:endParaRPr sz="3000" dirty="0">
              <a:latin typeface="Calibri"/>
              <a:cs typeface="Calibri"/>
            </a:endParaRPr>
          </a:p>
          <a:p>
            <a:pPr marL="12700" marR="139065">
              <a:lnSpc>
                <a:spcPct val="100000"/>
              </a:lnSpc>
              <a:spcBef>
                <a:spcPts val="720"/>
              </a:spcBef>
              <a:tabLst>
                <a:tab pos="6481445" algn="l"/>
              </a:tabLst>
            </a:pPr>
            <a:r>
              <a:rPr sz="3000" b="1" spc="185" dirty="0">
                <a:latin typeface="Calibri"/>
                <a:cs typeface="Calibri"/>
              </a:rPr>
              <a:t>You will </a:t>
            </a:r>
            <a:r>
              <a:rPr sz="3000" b="1" spc="25" dirty="0">
                <a:latin typeface="Calibri"/>
                <a:cs typeface="Calibri"/>
              </a:rPr>
              <a:t>be </a:t>
            </a:r>
            <a:r>
              <a:rPr sz="3000" b="1" spc="125" dirty="0">
                <a:latin typeface="Calibri"/>
                <a:cs typeface="Calibri"/>
              </a:rPr>
              <a:t>told, </a:t>
            </a:r>
            <a:r>
              <a:rPr sz="3000" b="1" spc="110" dirty="0">
                <a:latin typeface="Calibri"/>
                <a:cs typeface="Calibri"/>
              </a:rPr>
              <a:t>prior </a:t>
            </a:r>
            <a:r>
              <a:rPr sz="3000" b="1" spc="90" dirty="0">
                <a:latin typeface="Calibri"/>
                <a:cs typeface="Calibri"/>
              </a:rPr>
              <a:t>to </a:t>
            </a:r>
            <a:r>
              <a:rPr sz="3000" b="1" spc="60" dirty="0">
                <a:latin typeface="Calibri"/>
                <a:cs typeface="Calibri"/>
              </a:rPr>
              <a:t>the </a:t>
            </a:r>
            <a:r>
              <a:rPr sz="3000" b="1" spc="345" dirty="0">
                <a:latin typeface="Calibri"/>
                <a:cs typeface="Calibri"/>
              </a:rPr>
              <a:t> </a:t>
            </a:r>
            <a:r>
              <a:rPr sz="3000" b="1" spc="60" dirty="0">
                <a:latin typeface="Calibri"/>
                <a:cs typeface="Calibri"/>
              </a:rPr>
              <a:t>end</a:t>
            </a:r>
            <a:r>
              <a:rPr sz="3000" b="1" spc="270" dirty="0">
                <a:latin typeface="Calibri"/>
                <a:cs typeface="Calibri"/>
              </a:rPr>
              <a:t> </a:t>
            </a:r>
            <a:r>
              <a:rPr sz="3000" b="1" spc="70" dirty="0">
                <a:latin typeface="Calibri"/>
                <a:cs typeface="Calibri"/>
              </a:rPr>
              <a:t>of	</a:t>
            </a:r>
            <a:r>
              <a:rPr sz="3000" b="1" spc="60" dirty="0">
                <a:latin typeface="Calibri"/>
                <a:cs typeface="Calibri"/>
              </a:rPr>
              <a:t>the</a:t>
            </a:r>
            <a:r>
              <a:rPr sz="3000" b="1" spc="165" dirty="0">
                <a:latin typeface="Calibri"/>
                <a:cs typeface="Calibri"/>
              </a:rPr>
              <a:t> </a:t>
            </a:r>
            <a:r>
              <a:rPr sz="3000" b="1" spc="130" dirty="0">
                <a:latin typeface="Calibri"/>
                <a:cs typeface="Calibri"/>
              </a:rPr>
              <a:t>year </a:t>
            </a:r>
            <a:r>
              <a:rPr sz="3000" b="1" spc="65" dirty="0">
                <a:latin typeface="Calibri"/>
                <a:cs typeface="Calibri"/>
              </a:rPr>
              <a:t> </a:t>
            </a:r>
            <a:r>
              <a:rPr sz="3000" b="1" spc="114" dirty="0">
                <a:latin typeface="Calibri"/>
                <a:cs typeface="Calibri"/>
              </a:rPr>
              <a:t>if </a:t>
            </a:r>
            <a:r>
              <a:rPr sz="3000" b="1" spc="140" dirty="0">
                <a:latin typeface="Calibri"/>
                <a:cs typeface="Calibri"/>
              </a:rPr>
              <a:t>your </a:t>
            </a:r>
            <a:r>
              <a:rPr sz="3000" b="1" spc="135" dirty="0">
                <a:latin typeface="Calibri"/>
                <a:cs typeface="Calibri"/>
              </a:rPr>
              <a:t>child </a:t>
            </a:r>
            <a:r>
              <a:rPr sz="3000" b="1" spc="175" dirty="0">
                <a:latin typeface="Calibri"/>
                <a:cs typeface="Calibri"/>
              </a:rPr>
              <a:t>is </a:t>
            </a:r>
            <a:r>
              <a:rPr sz="3000" b="1" spc="100" dirty="0">
                <a:latin typeface="Calibri"/>
                <a:cs typeface="Calibri"/>
              </a:rPr>
              <a:t>below </a:t>
            </a:r>
            <a:r>
              <a:rPr sz="3000" b="1" spc="60" dirty="0">
                <a:latin typeface="Calibri"/>
                <a:cs typeface="Calibri"/>
              </a:rPr>
              <a:t>the </a:t>
            </a:r>
            <a:r>
              <a:rPr sz="3000" b="1" spc="50" dirty="0">
                <a:latin typeface="Calibri"/>
                <a:cs typeface="Calibri"/>
              </a:rPr>
              <a:t>expected </a:t>
            </a:r>
            <a:r>
              <a:rPr sz="3000" b="1" spc="145" dirty="0">
                <a:latin typeface="Calibri"/>
                <a:cs typeface="Calibri"/>
              </a:rPr>
              <a:t>standard  </a:t>
            </a:r>
            <a:r>
              <a:rPr sz="3000" b="1" spc="125" dirty="0">
                <a:latin typeface="Calibri"/>
                <a:cs typeface="Calibri"/>
              </a:rPr>
              <a:t>so </a:t>
            </a:r>
            <a:r>
              <a:rPr sz="3000" b="1" spc="150" dirty="0">
                <a:latin typeface="Calibri"/>
                <a:cs typeface="Calibri"/>
              </a:rPr>
              <a:t>you </a:t>
            </a:r>
            <a:r>
              <a:rPr sz="3000" b="1" spc="135" dirty="0">
                <a:latin typeface="Calibri"/>
                <a:cs typeface="Calibri"/>
              </a:rPr>
              <a:t>should </a:t>
            </a:r>
            <a:r>
              <a:rPr sz="3000" b="1" spc="100" dirty="0">
                <a:latin typeface="Calibri"/>
                <a:cs typeface="Calibri"/>
              </a:rPr>
              <a:t>not </a:t>
            </a:r>
            <a:r>
              <a:rPr sz="3000" b="1" spc="25" dirty="0">
                <a:latin typeface="Calibri"/>
                <a:cs typeface="Calibri"/>
              </a:rPr>
              <a:t>be </a:t>
            </a:r>
            <a:r>
              <a:rPr sz="3000" b="1" spc="35" dirty="0">
                <a:latin typeface="Calibri"/>
                <a:cs typeface="Calibri"/>
              </a:rPr>
              <a:t> </a:t>
            </a:r>
            <a:r>
              <a:rPr sz="3000" b="1" spc="120" dirty="0">
                <a:latin typeface="Calibri"/>
                <a:cs typeface="Calibri"/>
              </a:rPr>
              <a:t>shocked.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b="1" spc="270" dirty="0">
                <a:latin typeface="Calibri"/>
                <a:cs typeface="Calibri"/>
              </a:rPr>
              <a:t>Look </a:t>
            </a:r>
            <a:r>
              <a:rPr sz="3000" b="1" spc="105" dirty="0">
                <a:latin typeface="Calibri"/>
                <a:cs typeface="Calibri"/>
              </a:rPr>
              <a:t>on </a:t>
            </a:r>
            <a:r>
              <a:rPr sz="3000" b="1" spc="95" dirty="0">
                <a:latin typeface="Calibri"/>
                <a:cs typeface="Calibri"/>
              </a:rPr>
              <a:t>our </a:t>
            </a:r>
            <a:r>
              <a:rPr sz="3000" b="1" spc="90" dirty="0">
                <a:latin typeface="Calibri"/>
                <a:cs typeface="Calibri"/>
              </a:rPr>
              <a:t>website </a:t>
            </a:r>
            <a:r>
              <a:rPr sz="3000" b="1" spc="160" dirty="0">
                <a:latin typeface="Calibri"/>
                <a:cs typeface="Calibri"/>
              </a:rPr>
              <a:t>at </a:t>
            </a:r>
            <a:r>
              <a:rPr sz="3000" b="1" spc="95" dirty="0">
                <a:latin typeface="Calibri"/>
                <a:cs typeface="Calibri"/>
              </a:rPr>
              <a:t>our </a:t>
            </a:r>
            <a:r>
              <a:rPr lang="en-GB" sz="3000" b="1" spc="325" dirty="0" err="1" smtClean="0">
                <a:latin typeface="Calibri"/>
                <a:cs typeface="Calibri"/>
              </a:rPr>
              <a:t>Engayne</a:t>
            </a:r>
            <a:r>
              <a:rPr sz="3000" b="1" spc="325" dirty="0" smtClean="0">
                <a:latin typeface="Calibri"/>
                <a:cs typeface="Calibri"/>
              </a:rPr>
              <a:t> </a:t>
            </a:r>
            <a:r>
              <a:rPr sz="3000" b="1" spc="135" dirty="0">
                <a:latin typeface="Calibri"/>
                <a:cs typeface="Calibri"/>
              </a:rPr>
              <a:t>End </a:t>
            </a:r>
            <a:r>
              <a:rPr sz="3000" b="1" spc="70" dirty="0">
                <a:latin typeface="Calibri"/>
                <a:cs typeface="Calibri"/>
              </a:rPr>
              <a:t>of </a:t>
            </a:r>
            <a:r>
              <a:rPr sz="3000" b="1" spc="265" dirty="0">
                <a:latin typeface="Calibri"/>
                <a:cs typeface="Calibri"/>
              </a:rPr>
              <a:t> </a:t>
            </a:r>
            <a:r>
              <a:rPr sz="3000" b="1" spc="160" dirty="0" smtClean="0">
                <a:latin typeface="Calibri"/>
                <a:cs typeface="Calibri"/>
              </a:rPr>
              <a:t>Year</a:t>
            </a:r>
            <a:r>
              <a:rPr lang="en-GB" sz="3000" dirty="0">
                <a:latin typeface="Calibri"/>
                <a:cs typeface="Calibri"/>
              </a:rPr>
              <a:t> </a:t>
            </a:r>
            <a:r>
              <a:rPr sz="3000" b="1" spc="120" dirty="0" smtClean="0">
                <a:latin typeface="Calibri"/>
                <a:cs typeface="Calibri"/>
              </a:rPr>
              <a:t>Expectations </a:t>
            </a:r>
            <a:r>
              <a:rPr sz="3000" b="1" spc="80" dirty="0">
                <a:latin typeface="Calibri"/>
                <a:cs typeface="Calibri"/>
              </a:rPr>
              <a:t>(the </a:t>
            </a:r>
            <a:r>
              <a:rPr sz="3000" b="1" spc="95" dirty="0">
                <a:latin typeface="Calibri"/>
                <a:cs typeface="Calibri"/>
              </a:rPr>
              <a:t>expectation </a:t>
            </a:r>
            <a:r>
              <a:rPr sz="3000" b="1" spc="175" dirty="0">
                <a:latin typeface="Calibri"/>
                <a:cs typeface="Calibri"/>
              </a:rPr>
              <a:t>is </a:t>
            </a:r>
            <a:r>
              <a:rPr sz="3000" b="1" spc="105" dirty="0">
                <a:latin typeface="Calibri"/>
                <a:cs typeface="Calibri"/>
              </a:rPr>
              <a:t>very</a:t>
            </a:r>
            <a:r>
              <a:rPr sz="3000" b="1" spc="725" dirty="0">
                <a:latin typeface="Calibri"/>
                <a:cs typeface="Calibri"/>
              </a:rPr>
              <a:t> </a:t>
            </a:r>
            <a:r>
              <a:rPr sz="3000" b="1" spc="165" dirty="0">
                <a:latin typeface="Calibri"/>
                <a:cs typeface="Calibri"/>
              </a:rPr>
              <a:t>high)</a:t>
            </a:r>
            <a:endParaRPr sz="3000" dirty="0">
              <a:latin typeface="Calibri"/>
              <a:cs typeface="Calibri"/>
            </a:endParaRPr>
          </a:p>
          <a:p>
            <a:pPr marL="12700" marR="746125">
              <a:lnSpc>
                <a:spcPct val="100000"/>
              </a:lnSpc>
              <a:spcBef>
                <a:spcPts val="720"/>
              </a:spcBef>
            </a:pPr>
            <a:r>
              <a:rPr sz="3000" b="1" spc="70" dirty="0">
                <a:latin typeface="Calibri"/>
                <a:cs typeface="Calibri"/>
              </a:rPr>
              <a:t>These </a:t>
            </a:r>
            <a:r>
              <a:rPr sz="3000" b="1" spc="90" dirty="0">
                <a:latin typeface="Calibri"/>
                <a:cs typeface="Calibri"/>
              </a:rPr>
              <a:t>are used </a:t>
            </a:r>
            <a:r>
              <a:rPr sz="3000" b="1" spc="175" dirty="0">
                <a:latin typeface="Calibri"/>
                <a:cs typeface="Calibri"/>
              </a:rPr>
              <a:t>by </a:t>
            </a:r>
            <a:r>
              <a:rPr sz="3000" b="1" spc="85" dirty="0">
                <a:latin typeface="Calibri"/>
                <a:cs typeface="Calibri"/>
              </a:rPr>
              <a:t>teachers </a:t>
            </a:r>
            <a:r>
              <a:rPr sz="3000" b="1" spc="90" dirty="0">
                <a:latin typeface="Calibri"/>
                <a:cs typeface="Calibri"/>
              </a:rPr>
              <a:t>to </a:t>
            </a:r>
            <a:r>
              <a:rPr sz="3000" b="1" spc="145" dirty="0">
                <a:latin typeface="Calibri"/>
                <a:cs typeface="Calibri"/>
              </a:rPr>
              <a:t>assess </a:t>
            </a:r>
            <a:r>
              <a:rPr sz="3000" b="1" spc="135" dirty="0">
                <a:latin typeface="Calibri"/>
                <a:cs typeface="Calibri"/>
              </a:rPr>
              <a:t>your  child.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880" y="881423"/>
            <a:ext cx="818451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130" dirty="0"/>
              <a:t>Please </a:t>
            </a:r>
            <a:r>
              <a:rPr sz="2400" spc="105" dirty="0"/>
              <a:t>support </a:t>
            </a:r>
            <a:r>
              <a:rPr sz="2400" spc="125" dirty="0"/>
              <a:t>your </a:t>
            </a:r>
            <a:r>
              <a:rPr sz="2400" spc="135" dirty="0"/>
              <a:t>child </a:t>
            </a:r>
            <a:r>
              <a:rPr sz="2400" spc="185" dirty="0"/>
              <a:t>all </a:t>
            </a:r>
            <a:r>
              <a:rPr sz="2400" spc="114" dirty="0" smtClean="0"/>
              <a:t>year</a:t>
            </a:r>
            <a:r>
              <a:rPr lang="en-GB" sz="2400" spc="114" dirty="0" smtClean="0"/>
              <a:t>. Read to and with them to aid vocabulary, pace and expression (3 x a week). </a:t>
            </a:r>
            <a:r>
              <a:rPr sz="2400" spc="114" dirty="0" smtClean="0"/>
              <a:t> </a:t>
            </a:r>
            <a:r>
              <a:rPr lang="en-GB" sz="2400" spc="150" dirty="0" smtClean="0"/>
              <a:t>L</a:t>
            </a:r>
            <a:r>
              <a:rPr sz="2400" spc="160" dirty="0" err="1" smtClean="0"/>
              <a:t>ook</a:t>
            </a:r>
            <a:r>
              <a:rPr sz="2400" spc="160" dirty="0" smtClean="0"/>
              <a:t> </a:t>
            </a:r>
            <a:r>
              <a:rPr sz="2400" spc="150" dirty="0"/>
              <a:t>at </a:t>
            </a:r>
            <a:r>
              <a:rPr sz="2400" spc="60" dirty="0"/>
              <a:t>the  </a:t>
            </a:r>
            <a:r>
              <a:rPr sz="2400" spc="180" dirty="0"/>
              <a:t>kind </a:t>
            </a:r>
            <a:r>
              <a:rPr sz="2400" spc="65" dirty="0"/>
              <a:t>of </a:t>
            </a:r>
            <a:r>
              <a:rPr sz="2400" spc="114" dirty="0"/>
              <a:t>questions </a:t>
            </a:r>
            <a:r>
              <a:rPr sz="2400" spc="125" dirty="0"/>
              <a:t>that your </a:t>
            </a:r>
            <a:r>
              <a:rPr sz="2400" spc="135" dirty="0"/>
              <a:t>child </a:t>
            </a:r>
            <a:r>
              <a:rPr sz="2400" spc="175" dirty="0"/>
              <a:t>will </a:t>
            </a:r>
            <a:r>
              <a:rPr sz="2400" spc="25" dirty="0"/>
              <a:t>be </a:t>
            </a:r>
            <a:r>
              <a:rPr sz="2400" spc="50" dirty="0"/>
              <a:t>expected  </a:t>
            </a:r>
            <a:r>
              <a:rPr sz="2400" spc="90" dirty="0"/>
              <a:t>to </a:t>
            </a:r>
            <a:r>
              <a:rPr sz="2400" spc="75" dirty="0"/>
              <a:t>complete </a:t>
            </a:r>
            <a:r>
              <a:rPr sz="2400" spc="150" dirty="0"/>
              <a:t>at</a:t>
            </a:r>
            <a:r>
              <a:rPr sz="2400" spc="434" dirty="0"/>
              <a:t> </a:t>
            </a:r>
            <a:r>
              <a:rPr sz="2400" spc="204" dirty="0"/>
              <a:t>KS1</a:t>
            </a:r>
            <a:r>
              <a:rPr sz="2400" spc="204" dirty="0" smtClean="0"/>
              <a:t>.</a:t>
            </a:r>
            <a:r>
              <a:rPr lang="en-GB" sz="2400" spc="204" dirty="0" smtClean="0"/>
              <a:t> Letter to follow with CPG books for support. 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35880" y="2825692"/>
            <a:ext cx="8305165" cy="387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400" b="1" spc="225" dirty="0" smtClean="0">
                <a:latin typeface="Calibri"/>
                <a:cs typeface="Calibri"/>
              </a:rPr>
              <a:t>Attendance and punctuality are an essential part of success. The curriculum is pacey. Assembly time </a:t>
            </a:r>
            <a:r>
              <a:rPr lang="en-GB" sz="2400" b="1" spc="225" smtClean="0">
                <a:latin typeface="Calibri"/>
                <a:cs typeface="Calibri"/>
              </a:rPr>
              <a:t>is </a:t>
            </a:r>
            <a:r>
              <a:rPr lang="en-GB" sz="2400" b="1" spc="225" smtClean="0">
                <a:latin typeface="Calibri"/>
                <a:cs typeface="Calibri"/>
              </a:rPr>
              <a:t>used </a:t>
            </a:r>
            <a:r>
              <a:rPr lang="en-GB" sz="2400" b="1" spc="225" dirty="0" smtClean="0">
                <a:latin typeface="Calibri"/>
                <a:cs typeface="Calibri"/>
              </a:rPr>
              <a:t>to assist the children. </a:t>
            </a:r>
          </a:p>
          <a:p>
            <a:pPr marL="12700">
              <a:lnSpc>
                <a:spcPct val="100000"/>
              </a:lnSpc>
            </a:pPr>
            <a:r>
              <a:rPr sz="2400" b="1" spc="225" dirty="0" smtClean="0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sz="2400" b="1" spc="100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2400" b="1" spc="90" dirty="0">
                <a:solidFill>
                  <a:srgbClr val="FF0000"/>
                </a:solidFill>
                <a:latin typeface="Calibri"/>
                <a:cs typeface="Calibri"/>
              </a:rPr>
              <a:t>pressurise </a:t>
            </a:r>
            <a:r>
              <a:rPr sz="2400" b="1" spc="125" dirty="0">
                <a:solidFill>
                  <a:srgbClr val="FF0000"/>
                </a:solidFill>
                <a:latin typeface="Calibri"/>
                <a:cs typeface="Calibri"/>
              </a:rPr>
              <a:t>your </a:t>
            </a:r>
            <a:r>
              <a:rPr sz="2400" b="1" spc="135" dirty="0">
                <a:solidFill>
                  <a:srgbClr val="FF0000"/>
                </a:solidFill>
                <a:latin typeface="Calibri"/>
                <a:cs typeface="Calibri"/>
              </a:rPr>
              <a:t>child 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24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110" dirty="0" smtClean="0">
                <a:solidFill>
                  <a:srgbClr val="FF0000"/>
                </a:solidFill>
                <a:latin typeface="Calibri"/>
                <a:cs typeface="Calibri"/>
              </a:rPr>
              <a:t>positive.</a:t>
            </a:r>
            <a:endParaRPr lang="en-GB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130" dirty="0" smtClean="0">
                <a:latin typeface="Calibri"/>
                <a:cs typeface="Calibri"/>
              </a:rPr>
              <a:t>Please </a:t>
            </a:r>
            <a:r>
              <a:rPr sz="2400" b="1" spc="150" dirty="0">
                <a:latin typeface="Calibri"/>
                <a:cs typeface="Calibri"/>
              </a:rPr>
              <a:t>visit </a:t>
            </a:r>
            <a:r>
              <a:rPr sz="2400" b="1" spc="90" dirty="0">
                <a:latin typeface="Calibri"/>
                <a:cs typeface="Calibri"/>
              </a:rPr>
              <a:t>our website to </a:t>
            </a:r>
            <a:r>
              <a:rPr sz="2400" b="1" spc="35" dirty="0">
                <a:latin typeface="Calibri"/>
                <a:cs typeface="Calibri"/>
              </a:rPr>
              <a:t>see </a:t>
            </a:r>
            <a:r>
              <a:rPr sz="2400" b="1" spc="90" dirty="0">
                <a:latin typeface="Calibri"/>
                <a:cs typeface="Calibri"/>
              </a:rPr>
              <a:t>our </a:t>
            </a:r>
            <a:r>
              <a:rPr sz="2400" b="1" spc="160" dirty="0">
                <a:latin typeface="Calibri"/>
                <a:cs typeface="Calibri"/>
              </a:rPr>
              <a:t>Calculations  Policy </a:t>
            </a:r>
            <a:r>
              <a:rPr sz="2400" b="1" spc="170" dirty="0" smtClean="0">
                <a:latin typeface="Calibri"/>
                <a:cs typeface="Calibri"/>
              </a:rPr>
              <a:t> </a:t>
            </a:r>
            <a:r>
              <a:rPr sz="2400" b="1" spc="145" dirty="0">
                <a:latin typeface="Calibri"/>
                <a:cs typeface="Calibri"/>
              </a:rPr>
              <a:t>and </a:t>
            </a:r>
            <a:r>
              <a:rPr sz="2400" b="1" spc="60" dirty="0">
                <a:latin typeface="Calibri"/>
                <a:cs typeface="Calibri"/>
              </a:rPr>
              <a:t>the </a:t>
            </a:r>
            <a:r>
              <a:rPr sz="2400" b="1" spc="195" dirty="0">
                <a:latin typeface="Calibri"/>
                <a:cs typeface="Calibri"/>
              </a:rPr>
              <a:t>link </a:t>
            </a:r>
            <a:r>
              <a:rPr sz="2400" b="1" spc="90" dirty="0">
                <a:latin typeface="Calibri"/>
                <a:cs typeface="Calibri"/>
              </a:rPr>
              <a:t>to </a:t>
            </a:r>
            <a:r>
              <a:rPr lang="en-GB" sz="2400" b="1" spc="95" dirty="0" smtClean="0">
                <a:latin typeface="Calibri"/>
                <a:cs typeface="Calibri"/>
              </a:rPr>
              <a:t>KS1 past papers and revision games.</a:t>
            </a:r>
            <a:r>
              <a:rPr sz="2400" b="1" spc="95" dirty="0" smtClean="0">
                <a:latin typeface="Calibri"/>
                <a:cs typeface="Calibri"/>
              </a:rPr>
              <a:t> </a:t>
            </a:r>
            <a:endParaRPr lang="en-GB" sz="2400" b="1" spc="9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lang="en-GB" sz="24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GB" sz="2400" dirty="0" smtClean="0">
                <a:solidFill>
                  <a:srgbClr val="000000"/>
                </a:solidFill>
                <a:hlinkClick r:id="rId2"/>
              </a:rPr>
              <a:t>www.satspapers.org.uk/Page.aspx?TId=4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lang="en-GB" sz="2400" dirty="0">
                <a:solidFill>
                  <a:srgbClr val="000000"/>
                </a:solidFill>
                <a:hlinkClick r:id="rId3"/>
              </a:rPr>
              <a:t>http://www.bbc.co.uk/bitesize/ks1/maths/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b="1" spc="225" dirty="0" smtClean="0">
                <a:solidFill>
                  <a:srgbClr val="FF3300"/>
                </a:solidFill>
                <a:latin typeface="Calibri"/>
                <a:cs typeface="Calibri"/>
              </a:rPr>
              <a:t>Thank </a:t>
            </a:r>
            <a:r>
              <a:rPr sz="2400" b="1" spc="180" dirty="0">
                <a:solidFill>
                  <a:srgbClr val="FF3300"/>
                </a:solidFill>
                <a:latin typeface="Calibri"/>
                <a:cs typeface="Calibri"/>
              </a:rPr>
              <a:t>you </a:t>
            </a:r>
            <a:r>
              <a:rPr sz="2400" b="1" spc="155" dirty="0">
                <a:solidFill>
                  <a:srgbClr val="FF3300"/>
                </a:solidFill>
                <a:latin typeface="Calibri"/>
                <a:cs typeface="Calibri"/>
              </a:rPr>
              <a:t>so </a:t>
            </a:r>
            <a:r>
              <a:rPr sz="2400" b="1" spc="130" dirty="0">
                <a:solidFill>
                  <a:srgbClr val="FF3300"/>
                </a:solidFill>
                <a:latin typeface="Calibri"/>
                <a:cs typeface="Calibri"/>
              </a:rPr>
              <a:t>much </a:t>
            </a:r>
            <a:r>
              <a:rPr sz="2400" b="1" spc="90" dirty="0">
                <a:solidFill>
                  <a:srgbClr val="FF3300"/>
                </a:solidFill>
                <a:latin typeface="Calibri"/>
                <a:cs typeface="Calibri"/>
              </a:rPr>
              <a:t>for </a:t>
            </a:r>
            <a:r>
              <a:rPr sz="2400" b="1" spc="160" dirty="0">
                <a:solidFill>
                  <a:srgbClr val="FF3300"/>
                </a:solidFill>
                <a:latin typeface="Calibri"/>
                <a:cs typeface="Calibri"/>
              </a:rPr>
              <a:t>your</a:t>
            </a:r>
            <a:r>
              <a:rPr sz="2400" b="1" spc="101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400" b="1" spc="120" dirty="0">
                <a:solidFill>
                  <a:srgbClr val="FF3300"/>
                </a:solidFill>
                <a:latin typeface="Calibri"/>
                <a:cs typeface="Calibri"/>
              </a:rPr>
              <a:t>support</a:t>
            </a:r>
            <a:r>
              <a:rPr sz="2400" spc="120" dirty="0">
                <a:solidFill>
                  <a:srgbClr val="FF33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58632" y="4495800"/>
            <a:ext cx="1092200" cy="1450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971800" y="51209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CAN YOU HELP?....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920" y="393191"/>
            <a:ext cx="8176158" cy="749308"/>
          </a:xfrm>
          <a:prstGeom prst="rect">
            <a:avLst/>
          </a:prstGeom>
        </p:spPr>
        <p:txBody>
          <a:bodyPr vert="horz" wrap="square" lIns="0" tIns="71501" rIns="0" bIns="0" rtlCol="0">
            <a:spAutoFit/>
          </a:bodyPr>
          <a:lstStyle/>
          <a:p>
            <a:pPr marL="1861185">
              <a:lnSpc>
                <a:spcPct val="100000"/>
              </a:lnSpc>
            </a:pPr>
            <a:r>
              <a:rPr sz="4400" spc="250" dirty="0"/>
              <a:t>Changes </a:t>
            </a:r>
            <a:r>
              <a:rPr sz="4400" spc="100" dirty="0"/>
              <a:t>for</a:t>
            </a:r>
            <a:r>
              <a:rPr sz="4400" spc="450" dirty="0"/>
              <a:t> </a:t>
            </a:r>
            <a:r>
              <a:rPr sz="4400" spc="175" dirty="0" smtClean="0"/>
              <a:t>20</a:t>
            </a:r>
            <a:r>
              <a:rPr lang="en-GB" sz="4400" spc="175" dirty="0" smtClean="0"/>
              <a:t>20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286022"/>
            <a:ext cx="7825105" cy="5486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ct val="150100"/>
              </a:lnSpc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en-GB" sz="3200" b="1" spc="229" dirty="0">
                <a:latin typeface="Calibri"/>
                <a:cs typeface="Calibri"/>
              </a:rPr>
              <a:t> </a:t>
            </a:r>
            <a:r>
              <a:rPr lang="en-GB" sz="2800" b="1" spc="229" dirty="0" smtClean="0">
                <a:latin typeface="Calibri"/>
                <a:cs typeface="Calibri"/>
              </a:rPr>
              <a:t>Year Two Tests</a:t>
            </a: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800" b="1" spc="75" dirty="0">
                <a:latin typeface="Calibri"/>
                <a:cs typeface="Calibri"/>
              </a:rPr>
              <a:t>The </a:t>
            </a:r>
            <a:r>
              <a:rPr sz="2800" b="1" spc="110" dirty="0">
                <a:latin typeface="Calibri"/>
                <a:cs typeface="Calibri"/>
              </a:rPr>
              <a:t>tests </a:t>
            </a:r>
            <a:r>
              <a:rPr sz="2800" b="1" spc="60" dirty="0">
                <a:latin typeface="Calibri"/>
                <a:cs typeface="Calibri"/>
              </a:rPr>
              <a:t>reflect the </a:t>
            </a:r>
            <a:r>
              <a:rPr sz="2800" b="1" spc="90" dirty="0">
                <a:latin typeface="Calibri"/>
                <a:cs typeface="Calibri"/>
              </a:rPr>
              <a:t>new </a:t>
            </a:r>
            <a:r>
              <a:rPr sz="2800" b="1" spc="370" dirty="0">
                <a:latin typeface="Calibri"/>
                <a:cs typeface="Calibri"/>
              </a:rPr>
              <a:t> </a:t>
            </a:r>
            <a:r>
              <a:rPr sz="2800" b="1" spc="120" dirty="0">
                <a:latin typeface="Calibri"/>
                <a:cs typeface="Calibri"/>
              </a:rPr>
              <a:t>curriculum</a:t>
            </a: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800" b="1" spc="120" dirty="0">
                <a:latin typeface="Calibri"/>
                <a:cs typeface="Calibri"/>
              </a:rPr>
              <a:t>They </a:t>
            </a:r>
            <a:r>
              <a:rPr sz="2800" b="1" spc="195" dirty="0">
                <a:latin typeface="Calibri"/>
                <a:cs typeface="Calibri"/>
              </a:rPr>
              <a:t>will </a:t>
            </a:r>
            <a:r>
              <a:rPr sz="2800" b="1" spc="155" dirty="0">
                <a:latin typeface="Calibri"/>
                <a:cs typeface="Calibri"/>
              </a:rPr>
              <a:t>take </a:t>
            </a:r>
            <a:r>
              <a:rPr sz="2800" b="1" spc="110" dirty="0">
                <a:latin typeface="Calibri"/>
                <a:cs typeface="Calibri"/>
              </a:rPr>
              <a:t>place </a:t>
            </a:r>
            <a:r>
              <a:rPr sz="2800" b="1" spc="160" dirty="0">
                <a:latin typeface="Calibri"/>
                <a:cs typeface="Calibri"/>
              </a:rPr>
              <a:t>in </a:t>
            </a:r>
            <a:r>
              <a:rPr sz="2800" b="1" spc="220" dirty="0">
                <a:latin typeface="Calibri"/>
                <a:cs typeface="Calibri"/>
              </a:rPr>
              <a:t>May </a:t>
            </a:r>
            <a:r>
              <a:rPr sz="2800" b="1" dirty="0">
                <a:latin typeface="Calibri"/>
                <a:cs typeface="Calibri"/>
              </a:rPr>
              <a:t>– </a:t>
            </a:r>
            <a:r>
              <a:rPr sz="2800" b="1" spc="375" dirty="0">
                <a:latin typeface="Calibri"/>
                <a:cs typeface="Calibri"/>
              </a:rPr>
              <a:t> </a:t>
            </a:r>
            <a:r>
              <a:rPr sz="2800" b="1" spc="140" dirty="0">
                <a:latin typeface="Calibri"/>
                <a:cs typeface="Calibri"/>
              </a:rPr>
              <a:t>only!</a:t>
            </a: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800" b="1" spc="75" dirty="0">
                <a:latin typeface="Calibri"/>
                <a:cs typeface="Calibri"/>
              </a:rPr>
              <a:t>The </a:t>
            </a:r>
            <a:r>
              <a:rPr sz="2800" b="1" spc="105" dirty="0">
                <a:latin typeface="Calibri"/>
                <a:cs typeface="Calibri"/>
              </a:rPr>
              <a:t>tests </a:t>
            </a:r>
            <a:r>
              <a:rPr sz="2800" b="1" spc="195" dirty="0">
                <a:latin typeface="Calibri"/>
                <a:cs typeface="Calibri"/>
              </a:rPr>
              <a:t>will </a:t>
            </a:r>
            <a:r>
              <a:rPr sz="2800" b="1" spc="105" dirty="0">
                <a:latin typeface="Calibri"/>
                <a:cs typeface="Calibri"/>
              </a:rPr>
              <a:t>not </a:t>
            </a:r>
            <a:r>
              <a:rPr sz="2800" b="1" spc="15" dirty="0">
                <a:latin typeface="Calibri"/>
                <a:cs typeface="Calibri"/>
              </a:rPr>
              <a:t>be </a:t>
            </a:r>
            <a:r>
              <a:rPr sz="2800" b="1" spc="229" dirty="0">
                <a:latin typeface="Calibri"/>
                <a:cs typeface="Calibri"/>
              </a:rPr>
              <a:t> </a:t>
            </a:r>
            <a:r>
              <a:rPr sz="2800" b="1" spc="105" dirty="0">
                <a:latin typeface="Calibri"/>
                <a:cs typeface="Calibri"/>
              </a:rPr>
              <a:t>timed</a:t>
            </a: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800" b="1" spc="50" dirty="0">
                <a:latin typeface="Calibri"/>
                <a:cs typeface="Calibri"/>
              </a:rPr>
              <a:t>There </a:t>
            </a:r>
            <a:r>
              <a:rPr sz="2800" b="1" spc="195" dirty="0">
                <a:latin typeface="Calibri"/>
                <a:cs typeface="Calibri"/>
              </a:rPr>
              <a:t>will </a:t>
            </a:r>
            <a:r>
              <a:rPr sz="2800" b="1" spc="15" dirty="0">
                <a:latin typeface="Calibri"/>
                <a:cs typeface="Calibri"/>
              </a:rPr>
              <a:t>be </a:t>
            </a:r>
            <a:r>
              <a:rPr sz="2800" b="1" spc="80" dirty="0">
                <a:latin typeface="Calibri"/>
                <a:cs typeface="Calibri"/>
              </a:rPr>
              <a:t>four </a:t>
            </a:r>
            <a:r>
              <a:rPr sz="2800" b="1" spc="70" dirty="0">
                <a:latin typeface="Calibri"/>
                <a:cs typeface="Calibri"/>
              </a:rPr>
              <a:t>different </a:t>
            </a:r>
            <a:r>
              <a:rPr sz="2800" b="1" spc="405" dirty="0">
                <a:latin typeface="Calibri"/>
                <a:cs typeface="Calibri"/>
              </a:rPr>
              <a:t> </a:t>
            </a:r>
            <a:r>
              <a:rPr sz="2800" b="1" spc="105" dirty="0" smtClean="0">
                <a:latin typeface="Calibri"/>
                <a:cs typeface="Calibri"/>
              </a:rPr>
              <a:t>papers</a:t>
            </a:r>
            <a:endParaRPr lang="en-GB" sz="2800" b="1" spc="105" dirty="0" smtClean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en-GB" sz="2800" b="1" spc="105" dirty="0" smtClean="0">
                <a:latin typeface="Calibri"/>
                <a:cs typeface="Calibri"/>
              </a:rPr>
              <a:t>Writing </a:t>
            </a:r>
            <a:r>
              <a:rPr lang="en-GB" sz="2800" b="1" spc="105" dirty="0" smtClean="0">
                <a:latin typeface="Calibri"/>
                <a:cs typeface="Calibri"/>
              </a:rPr>
              <a:t>standards are not “all” </a:t>
            </a:r>
            <a:r>
              <a:rPr lang="en-GB" sz="2800" b="1" spc="105" dirty="0" smtClean="0">
                <a:latin typeface="Calibri"/>
                <a:cs typeface="Calibri"/>
              </a:rPr>
              <a:t>on a tick list more </a:t>
            </a:r>
            <a:r>
              <a:rPr lang="en-GB" sz="2800" b="1" spc="105" dirty="0" smtClean="0">
                <a:latin typeface="Calibri"/>
                <a:cs typeface="Calibri"/>
              </a:rPr>
              <a:t>a “best fit” model with greater emphasis on </a:t>
            </a:r>
            <a:r>
              <a:rPr lang="en-GB" sz="2800" b="1" spc="105" dirty="0" smtClean="0">
                <a:latin typeface="Calibri"/>
                <a:cs typeface="Calibri"/>
              </a:rPr>
              <a:t>composition.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5660" rIns="0" bIns="0" rtlCol="0">
            <a:spAutoFit/>
          </a:bodyPr>
          <a:lstStyle/>
          <a:p>
            <a:pPr marL="2186940">
              <a:lnSpc>
                <a:spcPct val="100000"/>
              </a:lnSpc>
            </a:pPr>
            <a:r>
              <a:rPr sz="8000" spc="445" dirty="0"/>
              <a:t>Reading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2555875" y="2708275"/>
            <a:ext cx="4187825" cy="279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50883"/>
            <a:ext cx="8229600" cy="749308"/>
          </a:xfrm>
          <a:prstGeom prst="rect">
            <a:avLst/>
          </a:prstGeom>
        </p:spPr>
        <p:txBody>
          <a:bodyPr vert="horz" wrap="square" lIns="0" tIns="71501" rIns="0" bIns="0" rtlCol="0">
            <a:spAutoFit/>
          </a:bodyPr>
          <a:lstStyle/>
          <a:p>
            <a:pPr marL="2800350">
              <a:lnSpc>
                <a:spcPct val="100000"/>
              </a:lnSpc>
            </a:pPr>
            <a:r>
              <a:rPr lang="en-GB" sz="4400" dirty="0" smtClean="0"/>
              <a:t>READING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457200" y="1125537"/>
            <a:ext cx="8229600" cy="5000625"/>
          </a:xfrm>
          <a:custGeom>
            <a:avLst/>
            <a:gdLst/>
            <a:ahLst/>
            <a:cxnLst/>
            <a:rect l="l" t="t" r="r" b="b"/>
            <a:pathLst>
              <a:path w="8229600" h="5000625">
                <a:moveTo>
                  <a:pt x="0" y="5000625"/>
                </a:moveTo>
                <a:lnTo>
                  <a:pt x="8229600" y="5000625"/>
                </a:lnTo>
                <a:lnTo>
                  <a:pt x="8229600" y="0"/>
                </a:lnTo>
                <a:lnTo>
                  <a:pt x="0" y="0"/>
                </a:lnTo>
                <a:lnTo>
                  <a:pt x="0" y="5000625"/>
                </a:lnTo>
                <a:close/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8666" y="1706562"/>
            <a:ext cx="8014970" cy="441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1600" indent="151765" algn="ctr">
              <a:lnSpc>
                <a:spcPct val="120100"/>
              </a:lnSpc>
            </a:pPr>
            <a:r>
              <a:rPr sz="3200" b="1" spc="245" dirty="0">
                <a:solidFill>
                  <a:srgbClr val="FF0000"/>
                </a:solidFill>
                <a:latin typeface="Calibri"/>
                <a:cs typeface="Calibri"/>
              </a:rPr>
              <a:t>All </a:t>
            </a:r>
            <a:r>
              <a:rPr sz="3200" b="1" spc="110" dirty="0">
                <a:solidFill>
                  <a:srgbClr val="FF0000"/>
                </a:solidFill>
                <a:latin typeface="Calibri"/>
                <a:cs typeface="Calibri"/>
              </a:rPr>
              <a:t>children </a:t>
            </a:r>
            <a:r>
              <a:rPr sz="3200" b="1" spc="195" dirty="0" smtClean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3200" b="1" spc="80" dirty="0" smtClean="0">
                <a:solidFill>
                  <a:srgbClr val="FF0000"/>
                </a:solidFill>
                <a:latin typeface="Calibri"/>
                <a:cs typeface="Calibri"/>
              </a:rPr>
              <a:t>complete </a:t>
            </a:r>
            <a:r>
              <a:rPr sz="3200" b="1" spc="95" dirty="0" smtClean="0">
                <a:solidFill>
                  <a:srgbClr val="FF0000"/>
                </a:solidFill>
                <a:latin typeface="Calibri"/>
                <a:cs typeface="Calibri"/>
              </a:rPr>
              <a:t>both </a:t>
            </a:r>
            <a:r>
              <a:rPr sz="3200" b="1" spc="105" dirty="0">
                <a:solidFill>
                  <a:srgbClr val="FF0000"/>
                </a:solidFill>
                <a:latin typeface="Calibri"/>
                <a:cs typeface="Calibri"/>
              </a:rPr>
              <a:t>papers  </a:t>
            </a:r>
            <a:r>
              <a:rPr sz="3200" b="1" u="heavy" spc="140" dirty="0">
                <a:latin typeface="Calibri"/>
                <a:cs typeface="Calibri"/>
              </a:rPr>
              <a:t>Paper </a:t>
            </a:r>
            <a:r>
              <a:rPr sz="3200" b="1" u="heavy" spc="130" dirty="0">
                <a:latin typeface="Calibri"/>
                <a:cs typeface="Calibri"/>
              </a:rPr>
              <a:t>1 </a:t>
            </a:r>
            <a:r>
              <a:rPr sz="2800" b="1" spc="160" dirty="0">
                <a:solidFill>
                  <a:srgbClr val="FF0000"/>
                </a:solidFill>
                <a:latin typeface="Calibri"/>
                <a:cs typeface="Calibri"/>
              </a:rPr>
              <a:t>50% </a:t>
            </a:r>
            <a:r>
              <a:rPr sz="2800" b="1" spc="130" dirty="0">
                <a:solidFill>
                  <a:srgbClr val="FF0000"/>
                </a:solidFill>
                <a:latin typeface="Calibri"/>
                <a:cs typeface="Calibri"/>
              </a:rPr>
              <a:t>approximately </a:t>
            </a:r>
            <a:r>
              <a:rPr sz="2800" b="1" spc="120" dirty="0">
                <a:solidFill>
                  <a:srgbClr val="FF0000"/>
                </a:solidFill>
                <a:latin typeface="Calibri"/>
                <a:cs typeface="Calibri"/>
              </a:rPr>
              <a:t>20 </a:t>
            </a:r>
            <a:r>
              <a:rPr sz="2800" b="1" spc="180" dirty="0">
                <a:solidFill>
                  <a:srgbClr val="FF0000"/>
                </a:solidFill>
                <a:latin typeface="Calibri"/>
                <a:cs typeface="Calibri"/>
              </a:rPr>
              <a:t>marks</a:t>
            </a:r>
            <a:r>
              <a:rPr sz="2800" b="1" spc="7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140" dirty="0">
                <a:solidFill>
                  <a:srgbClr val="0000FF"/>
                </a:solidFill>
                <a:latin typeface="Calibri"/>
                <a:cs typeface="Calibri"/>
              </a:rPr>
              <a:t>(30mins)</a:t>
            </a:r>
            <a:endParaRPr sz="28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200" b="1" spc="75" dirty="0">
                <a:latin typeface="Calibri"/>
                <a:cs typeface="Calibri"/>
              </a:rPr>
              <a:t>The </a:t>
            </a:r>
            <a:r>
              <a:rPr sz="3200" b="1" spc="90" dirty="0">
                <a:latin typeface="Calibri"/>
                <a:cs typeface="Calibri"/>
              </a:rPr>
              <a:t>paper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105" dirty="0">
                <a:latin typeface="Calibri"/>
                <a:cs typeface="Calibri"/>
              </a:rPr>
              <a:t>have </a:t>
            </a:r>
            <a:r>
              <a:rPr sz="3200" b="1" spc="229" dirty="0">
                <a:latin typeface="Calibri"/>
                <a:cs typeface="Calibri"/>
              </a:rPr>
              <a:t>a </a:t>
            </a:r>
            <a:r>
              <a:rPr sz="3200" b="1" spc="95" dirty="0">
                <a:latin typeface="Calibri"/>
                <a:cs typeface="Calibri"/>
              </a:rPr>
              <a:t>selection </a:t>
            </a:r>
            <a:r>
              <a:rPr sz="3200" b="1" spc="65" dirty="0">
                <a:latin typeface="Calibri"/>
                <a:cs typeface="Calibri"/>
              </a:rPr>
              <a:t>of </a:t>
            </a:r>
            <a:r>
              <a:rPr sz="3200" b="1" spc="530" dirty="0">
                <a:latin typeface="Calibri"/>
                <a:cs typeface="Calibri"/>
              </a:rPr>
              <a:t> </a:t>
            </a:r>
            <a:r>
              <a:rPr sz="3200" b="1" spc="100" dirty="0">
                <a:latin typeface="Calibri"/>
                <a:cs typeface="Calibri"/>
              </a:rPr>
              <a:t>texts</a:t>
            </a:r>
            <a:endParaRPr sz="3200" dirty="0">
              <a:latin typeface="Calibri"/>
              <a:cs typeface="Calibri"/>
            </a:endParaRPr>
          </a:p>
          <a:p>
            <a:pPr marL="12700" indent="344170">
              <a:lnSpc>
                <a:spcPct val="100000"/>
              </a:lnSpc>
              <a:tabLst>
                <a:tab pos="5291455" algn="l"/>
              </a:tabLst>
            </a:pPr>
            <a:r>
              <a:rPr sz="3200" b="1" spc="155" dirty="0">
                <a:latin typeface="Calibri"/>
                <a:cs typeface="Calibri"/>
              </a:rPr>
              <a:t>containing</a:t>
            </a:r>
            <a:r>
              <a:rPr sz="3200" b="1" spc="300" dirty="0">
                <a:latin typeface="Calibri"/>
                <a:cs typeface="Calibri"/>
              </a:rPr>
              <a:t> </a:t>
            </a:r>
            <a:r>
              <a:rPr sz="3200" b="1" spc="140" dirty="0">
                <a:latin typeface="Calibri"/>
                <a:cs typeface="Calibri"/>
              </a:rPr>
              <a:t>approximately	</a:t>
            </a:r>
            <a:r>
              <a:rPr sz="3200" b="1" spc="95" dirty="0">
                <a:latin typeface="Calibri"/>
                <a:cs typeface="Calibri"/>
              </a:rPr>
              <a:t>400-700</a:t>
            </a:r>
            <a:r>
              <a:rPr sz="3200" b="1" spc="245" dirty="0">
                <a:latin typeface="Calibri"/>
                <a:cs typeface="Calibri"/>
              </a:rPr>
              <a:t> </a:t>
            </a:r>
            <a:r>
              <a:rPr sz="3200" b="1" spc="130" dirty="0">
                <a:latin typeface="Calibri"/>
                <a:cs typeface="Calibri"/>
              </a:rPr>
              <a:t>words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u="heavy" spc="140" dirty="0">
                <a:latin typeface="Calibri"/>
                <a:cs typeface="Calibri"/>
              </a:rPr>
              <a:t>Paper </a:t>
            </a:r>
            <a:r>
              <a:rPr sz="3200" b="1" u="heavy" spc="130" dirty="0">
                <a:latin typeface="Calibri"/>
                <a:cs typeface="Calibri"/>
              </a:rPr>
              <a:t>2 </a:t>
            </a:r>
            <a:r>
              <a:rPr sz="2800" b="1" spc="160" dirty="0">
                <a:solidFill>
                  <a:srgbClr val="FF0000"/>
                </a:solidFill>
                <a:latin typeface="Calibri"/>
                <a:cs typeface="Calibri"/>
              </a:rPr>
              <a:t>50% </a:t>
            </a:r>
            <a:r>
              <a:rPr sz="2800" b="1" spc="130" dirty="0">
                <a:solidFill>
                  <a:srgbClr val="FF0000"/>
                </a:solidFill>
                <a:latin typeface="Calibri"/>
                <a:cs typeface="Calibri"/>
              </a:rPr>
              <a:t>approximately </a:t>
            </a:r>
            <a:r>
              <a:rPr sz="2800" b="1" spc="114" dirty="0">
                <a:solidFill>
                  <a:srgbClr val="FF0000"/>
                </a:solidFill>
                <a:latin typeface="Calibri"/>
                <a:cs typeface="Calibri"/>
              </a:rPr>
              <a:t>20 </a:t>
            </a:r>
            <a:r>
              <a:rPr sz="2800" b="1" spc="180" dirty="0">
                <a:solidFill>
                  <a:srgbClr val="FF0000"/>
                </a:solidFill>
                <a:latin typeface="Calibri"/>
                <a:cs typeface="Calibri"/>
              </a:rPr>
              <a:t>marks</a:t>
            </a:r>
            <a:r>
              <a:rPr sz="2800" b="1" spc="8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140" dirty="0">
                <a:solidFill>
                  <a:srgbClr val="0000FF"/>
                </a:solidFill>
                <a:latin typeface="Calibri"/>
                <a:cs typeface="Calibri"/>
              </a:rPr>
              <a:t>(40mins)</a:t>
            </a:r>
            <a:endParaRPr sz="2800" dirty="0">
              <a:latin typeface="Calibri"/>
              <a:cs typeface="Calibri"/>
            </a:endParaRPr>
          </a:p>
          <a:p>
            <a:pPr marL="12700" marR="55880">
              <a:lnSpc>
                <a:spcPct val="100000"/>
              </a:lnSpc>
              <a:spcBef>
                <a:spcPts val="770"/>
              </a:spcBef>
              <a:tabLst>
                <a:tab pos="1733550" algn="l"/>
                <a:tab pos="2842895" algn="l"/>
                <a:tab pos="5974080" algn="l"/>
              </a:tabLst>
            </a:pPr>
            <a:r>
              <a:rPr sz="3200" b="1" spc="135" dirty="0">
                <a:latin typeface="Calibri"/>
                <a:cs typeface="Calibri"/>
              </a:rPr>
              <a:t>T</a:t>
            </a:r>
            <a:r>
              <a:rPr sz="3200" b="1" spc="130" dirty="0">
                <a:latin typeface="Calibri"/>
                <a:cs typeface="Calibri"/>
              </a:rPr>
              <a:t>h</a:t>
            </a:r>
            <a:r>
              <a:rPr sz="3200" b="1" spc="3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45" dirty="0">
                <a:latin typeface="Calibri"/>
                <a:cs typeface="Calibri"/>
              </a:rPr>
              <a:t>e</a:t>
            </a:r>
            <a:r>
              <a:rPr sz="3200" b="1" spc="320" dirty="0">
                <a:latin typeface="Calibri"/>
                <a:cs typeface="Calibri"/>
              </a:rPr>
              <a:t> </a:t>
            </a:r>
            <a:r>
              <a:rPr sz="3200" b="1" spc="275" dirty="0">
                <a:latin typeface="Calibri"/>
                <a:cs typeface="Calibri"/>
              </a:rPr>
              <a:t>w</a:t>
            </a:r>
            <a:r>
              <a:rPr sz="3200" b="1" spc="95" dirty="0">
                <a:latin typeface="Calibri"/>
                <a:cs typeface="Calibri"/>
              </a:rPr>
              <a:t>i</a:t>
            </a:r>
            <a:r>
              <a:rPr sz="3200" b="1" spc="204" dirty="0">
                <a:latin typeface="Calibri"/>
                <a:cs typeface="Calibri"/>
              </a:rPr>
              <a:t>ll</a:t>
            </a:r>
            <a:r>
              <a:rPr sz="3200" b="1" spc="285" dirty="0">
                <a:latin typeface="Calibri"/>
                <a:cs typeface="Calibri"/>
              </a:rPr>
              <a:t> </a:t>
            </a:r>
            <a:r>
              <a:rPr sz="3200" b="1" spc="80" dirty="0">
                <a:latin typeface="Calibri"/>
                <a:cs typeface="Calibri"/>
              </a:rPr>
              <a:t>b</a:t>
            </a:r>
            <a:r>
              <a:rPr sz="3200" b="1" spc="-45" dirty="0">
                <a:latin typeface="Calibri"/>
                <a:cs typeface="Calibri"/>
              </a:rPr>
              <a:t>e</a:t>
            </a:r>
            <a:r>
              <a:rPr sz="3200" b="1" spc="295" dirty="0">
                <a:latin typeface="Calibri"/>
                <a:cs typeface="Calibri"/>
              </a:rPr>
              <a:t> </a:t>
            </a:r>
            <a:r>
              <a:rPr sz="3200" b="1" spc="229" dirty="0">
                <a:latin typeface="Calibri"/>
                <a:cs typeface="Calibri"/>
              </a:rPr>
              <a:t>a</a:t>
            </a:r>
            <a:r>
              <a:rPr sz="3200" b="1" spc="270" dirty="0">
                <a:latin typeface="Calibri"/>
                <a:cs typeface="Calibri"/>
              </a:rPr>
              <a:t> </a:t>
            </a:r>
            <a:r>
              <a:rPr sz="3200" b="1" spc="80" dirty="0">
                <a:latin typeface="Calibri"/>
                <a:cs typeface="Calibri"/>
              </a:rPr>
              <a:t>r</a:t>
            </a:r>
            <a:r>
              <a:rPr sz="3200" b="1" spc="90" dirty="0">
                <a:latin typeface="Calibri"/>
                <a:cs typeface="Calibri"/>
              </a:rPr>
              <a:t>e</a:t>
            </a:r>
            <a:r>
              <a:rPr sz="3200" b="1" spc="70" dirty="0">
                <a:latin typeface="Calibri"/>
                <a:cs typeface="Calibri"/>
              </a:rPr>
              <a:t>a</a:t>
            </a:r>
            <a:r>
              <a:rPr sz="3200" b="1" spc="210" dirty="0">
                <a:latin typeface="Calibri"/>
                <a:cs typeface="Calibri"/>
              </a:rPr>
              <a:t>d</a:t>
            </a:r>
            <a:r>
              <a:rPr sz="3200" b="1" spc="100" dirty="0">
                <a:latin typeface="Calibri"/>
                <a:cs typeface="Calibri"/>
              </a:rPr>
              <a:t>i</a:t>
            </a:r>
            <a:r>
              <a:rPr sz="3200" b="1" spc="204" dirty="0">
                <a:latin typeface="Calibri"/>
                <a:cs typeface="Calibri"/>
              </a:rPr>
              <a:t>ng</a:t>
            </a:r>
            <a:r>
              <a:rPr sz="3200" b="1" spc="330" dirty="0">
                <a:latin typeface="Calibri"/>
                <a:cs typeface="Calibri"/>
              </a:rPr>
              <a:t> </a:t>
            </a:r>
            <a:r>
              <a:rPr sz="3200" b="1" spc="80" dirty="0">
                <a:latin typeface="Calibri"/>
                <a:cs typeface="Calibri"/>
              </a:rPr>
              <a:t>b</a:t>
            </a:r>
            <a:r>
              <a:rPr sz="3200" b="1" spc="175" dirty="0">
                <a:latin typeface="Calibri"/>
                <a:cs typeface="Calibri"/>
              </a:rPr>
              <a:t>oo</a:t>
            </a:r>
            <a:r>
              <a:rPr sz="3200" b="1" spc="135" dirty="0">
                <a:latin typeface="Calibri"/>
                <a:cs typeface="Calibri"/>
              </a:rPr>
              <a:t>k</a:t>
            </a:r>
            <a:r>
              <a:rPr sz="3200" b="1" spc="50" dirty="0">
                <a:latin typeface="Calibri"/>
                <a:cs typeface="Calibri"/>
              </a:rPr>
              <a:t>l</a:t>
            </a:r>
            <a:r>
              <a:rPr sz="3200" b="1" spc="85" dirty="0">
                <a:latin typeface="Calibri"/>
                <a:cs typeface="Calibri"/>
              </a:rPr>
              <a:t>e</a:t>
            </a:r>
            <a:r>
              <a:rPr sz="3200" b="1" spc="10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110" dirty="0">
                <a:latin typeface="Calibri"/>
                <a:cs typeface="Calibri"/>
              </a:rPr>
              <a:t>con</a:t>
            </a:r>
            <a:r>
              <a:rPr sz="3200" b="1" spc="80" dirty="0">
                <a:latin typeface="Calibri"/>
                <a:cs typeface="Calibri"/>
              </a:rPr>
              <a:t>t</a:t>
            </a:r>
            <a:r>
              <a:rPr sz="3200" b="1" spc="220" dirty="0">
                <a:latin typeface="Calibri"/>
                <a:cs typeface="Calibri"/>
              </a:rPr>
              <a:t>a</a:t>
            </a:r>
            <a:r>
              <a:rPr sz="3200" b="1" spc="190" dirty="0">
                <a:latin typeface="Calibri"/>
                <a:cs typeface="Calibri"/>
              </a:rPr>
              <a:t>i</a:t>
            </a:r>
            <a:r>
              <a:rPr sz="3200" b="1" spc="215" dirty="0">
                <a:latin typeface="Calibri"/>
                <a:cs typeface="Calibri"/>
              </a:rPr>
              <a:t>n</a:t>
            </a:r>
            <a:r>
              <a:rPr sz="3200" b="1" spc="100" dirty="0">
                <a:latin typeface="Calibri"/>
                <a:cs typeface="Calibri"/>
              </a:rPr>
              <a:t>i</a:t>
            </a:r>
            <a:r>
              <a:rPr sz="3200" b="1" spc="145" dirty="0">
                <a:latin typeface="Calibri"/>
                <a:cs typeface="Calibri"/>
              </a:rPr>
              <a:t>ng  </a:t>
            </a:r>
            <a:r>
              <a:rPr sz="3200" b="1" spc="140" dirty="0">
                <a:latin typeface="Calibri"/>
                <a:cs typeface="Calibri"/>
              </a:rPr>
              <a:t>approximately	</a:t>
            </a:r>
            <a:r>
              <a:rPr sz="3200" b="1" spc="95" dirty="0">
                <a:latin typeface="Calibri"/>
                <a:cs typeface="Calibri"/>
              </a:rPr>
              <a:t>800-1100 </a:t>
            </a:r>
            <a:r>
              <a:rPr sz="3200" b="1" spc="130" dirty="0">
                <a:latin typeface="Calibri"/>
                <a:cs typeface="Calibri"/>
              </a:rPr>
              <a:t>words</a:t>
            </a:r>
            <a:r>
              <a:rPr sz="3200" b="1" spc="520" dirty="0">
                <a:latin typeface="Calibri"/>
                <a:cs typeface="Calibri"/>
              </a:rPr>
              <a:t> </a:t>
            </a:r>
            <a:r>
              <a:rPr sz="3200" b="1" spc="155" dirty="0">
                <a:latin typeface="Calibri"/>
                <a:cs typeface="Calibri"/>
              </a:rPr>
              <a:t>and</a:t>
            </a:r>
            <a:r>
              <a:rPr sz="3200" b="1" spc="265" dirty="0">
                <a:latin typeface="Calibri"/>
                <a:cs typeface="Calibri"/>
              </a:rPr>
              <a:t> </a:t>
            </a:r>
            <a:r>
              <a:rPr sz="3200" b="1" spc="229" dirty="0">
                <a:latin typeface="Calibri"/>
                <a:cs typeface="Calibri"/>
              </a:rPr>
              <a:t>a </a:t>
            </a:r>
            <a:r>
              <a:rPr sz="3200" b="1" spc="105" dirty="0">
                <a:latin typeface="Calibri"/>
                <a:cs typeface="Calibri"/>
              </a:rPr>
              <a:t> </a:t>
            </a:r>
            <a:r>
              <a:rPr sz="3200" b="1" spc="100" dirty="0">
                <a:latin typeface="Calibri"/>
                <a:cs typeface="Calibri"/>
              </a:rPr>
              <a:t>separate	</a:t>
            </a:r>
            <a:r>
              <a:rPr sz="3200" b="1" spc="125" dirty="0">
                <a:latin typeface="Calibri"/>
                <a:cs typeface="Calibri"/>
              </a:rPr>
              <a:t>answer </a:t>
            </a:r>
            <a:r>
              <a:rPr sz="3200" b="1" spc="55" dirty="0">
                <a:latin typeface="Calibri"/>
                <a:cs typeface="Calibri"/>
              </a:rPr>
              <a:t>sheet</a:t>
            </a:r>
            <a:r>
              <a:rPr sz="3200" b="1" spc="480" dirty="0">
                <a:latin typeface="Calibri"/>
                <a:cs typeface="Calibri"/>
              </a:rPr>
              <a:t> </a:t>
            </a:r>
            <a:r>
              <a:rPr sz="3200" b="1" spc="114" dirty="0">
                <a:latin typeface="Calibri"/>
                <a:cs typeface="Calibri"/>
              </a:rPr>
              <a:t>booklet.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962" y="228600"/>
            <a:ext cx="8229600" cy="1143000"/>
          </a:xfrm>
          <a:prstGeom prst="rect">
            <a:avLst/>
          </a:prstGeom>
        </p:spPr>
        <p:txBody>
          <a:bodyPr vert="horz" wrap="square" lIns="0" tIns="139319" rIns="0" bIns="0" rtlCol="0">
            <a:spAutoFit/>
          </a:bodyPr>
          <a:lstStyle/>
          <a:p>
            <a:pPr marL="604520">
              <a:lnSpc>
                <a:spcPct val="100000"/>
              </a:lnSpc>
            </a:pPr>
            <a:r>
              <a:rPr sz="3600" spc="160" dirty="0">
                <a:solidFill>
                  <a:srgbClr val="FF0000"/>
                </a:solidFill>
              </a:rPr>
              <a:t>Examples </a:t>
            </a:r>
            <a:r>
              <a:rPr sz="3600" spc="85" dirty="0">
                <a:solidFill>
                  <a:srgbClr val="FF0000"/>
                </a:solidFill>
              </a:rPr>
              <a:t>of </a:t>
            </a:r>
            <a:r>
              <a:rPr sz="3600" spc="70" dirty="0">
                <a:solidFill>
                  <a:srgbClr val="FF0000"/>
                </a:solidFill>
              </a:rPr>
              <a:t>the </a:t>
            </a:r>
            <a:r>
              <a:rPr sz="3600" spc="170" dirty="0">
                <a:solidFill>
                  <a:srgbClr val="FF0000"/>
                </a:solidFill>
              </a:rPr>
              <a:t>style </a:t>
            </a:r>
            <a:r>
              <a:rPr sz="3600" spc="80" dirty="0">
                <a:solidFill>
                  <a:srgbClr val="FF0000"/>
                </a:solidFill>
              </a:rPr>
              <a:t>of </a:t>
            </a:r>
            <a:r>
              <a:rPr sz="3600" spc="70" dirty="0">
                <a:solidFill>
                  <a:srgbClr val="FF0000"/>
                </a:solidFill>
              </a:rPr>
              <a:t>the </a:t>
            </a:r>
            <a:r>
              <a:rPr sz="3600" spc="310" dirty="0">
                <a:solidFill>
                  <a:srgbClr val="FF0000"/>
                </a:solidFill>
              </a:rPr>
              <a:t> </a:t>
            </a:r>
            <a:r>
              <a:rPr sz="3600" spc="125" dirty="0">
                <a:solidFill>
                  <a:srgbClr val="FF0000"/>
                </a:solidFill>
              </a:rPr>
              <a:t>tests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7217" y="1280414"/>
            <a:ext cx="7959090" cy="480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112395" indent="-344170">
              <a:lnSpc>
                <a:spcPct val="100000"/>
              </a:lnSpc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200" b="1" spc="75" dirty="0">
                <a:latin typeface="Calibri"/>
                <a:cs typeface="Calibri"/>
              </a:rPr>
              <a:t>The </a:t>
            </a:r>
            <a:r>
              <a:rPr sz="3200" b="1" spc="85" dirty="0">
                <a:latin typeface="Calibri"/>
                <a:cs typeface="Calibri"/>
              </a:rPr>
              <a:t>teachers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15" dirty="0">
                <a:latin typeface="Calibri"/>
                <a:cs typeface="Calibri"/>
              </a:rPr>
              <a:t>be </a:t>
            </a:r>
            <a:r>
              <a:rPr sz="3200" b="1" spc="135" dirty="0">
                <a:latin typeface="Calibri"/>
                <a:cs typeface="Calibri"/>
              </a:rPr>
              <a:t>advised </a:t>
            </a:r>
            <a:r>
              <a:rPr sz="3200" b="1" spc="65" dirty="0">
                <a:latin typeface="Calibri"/>
                <a:cs typeface="Calibri"/>
              </a:rPr>
              <a:t>of </a:t>
            </a:r>
            <a:r>
              <a:rPr sz="3200" b="1" spc="60" dirty="0">
                <a:latin typeface="Calibri"/>
                <a:cs typeface="Calibri"/>
              </a:rPr>
              <a:t>the  </a:t>
            </a:r>
            <a:r>
              <a:rPr sz="3200" b="1" spc="175" dirty="0">
                <a:latin typeface="Calibri"/>
                <a:cs typeface="Calibri"/>
              </a:rPr>
              <a:t>timings </a:t>
            </a:r>
            <a:r>
              <a:rPr sz="3200" b="1" spc="150" dirty="0">
                <a:latin typeface="Calibri"/>
                <a:cs typeface="Calibri"/>
              </a:rPr>
              <a:t>although </a:t>
            </a:r>
            <a:r>
              <a:rPr sz="3200" b="1" spc="60" dirty="0">
                <a:latin typeface="Calibri"/>
                <a:cs typeface="Calibri"/>
              </a:rPr>
              <a:t>these </a:t>
            </a:r>
            <a:r>
              <a:rPr sz="3200" b="1" spc="85" dirty="0">
                <a:latin typeface="Calibri"/>
                <a:cs typeface="Calibri"/>
              </a:rPr>
              <a:t>are</a:t>
            </a:r>
            <a:r>
              <a:rPr sz="3200" b="1" spc="850" dirty="0">
                <a:latin typeface="Calibri"/>
                <a:cs typeface="Calibri"/>
              </a:rPr>
              <a:t> </a:t>
            </a:r>
            <a:r>
              <a:rPr sz="3200" b="1" spc="120" dirty="0">
                <a:latin typeface="Calibri"/>
                <a:cs typeface="Calibri"/>
              </a:rPr>
              <a:t>approximate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6870" marR="15240" indent="-344170">
              <a:lnSpc>
                <a:spcPct val="100000"/>
              </a:lnSpc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200" b="1" spc="75" dirty="0">
                <a:latin typeface="Calibri"/>
                <a:cs typeface="Calibri"/>
              </a:rPr>
              <a:t>The </a:t>
            </a:r>
            <a:r>
              <a:rPr sz="3200" b="1" spc="105" dirty="0">
                <a:latin typeface="Calibri"/>
                <a:cs typeface="Calibri"/>
              </a:rPr>
              <a:t>tests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135" dirty="0">
                <a:latin typeface="Calibri"/>
                <a:cs typeface="Calibri"/>
              </a:rPr>
              <a:t>contain </a:t>
            </a:r>
            <a:r>
              <a:rPr sz="3200" b="1" spc="125" dirty="0">
                <a:latin typeface="Calibri"/>
                <a:cs typeface="Calibri"/>
              </a:rPr>
              <a:t>fiction, </a:t>
            </a:r>
            <a:r>
              <a:rPr sz="3200" b="1" spc="100" dirty="0">
                <a:latin typeface="Calibri"/>
                <a:cs typeface="Calibri"/>
              </a:rPr>
              <a:t>non-fiction  </a:t>
            </a:r>
            <a:r>
              <a:rPr sz="3200" b="1" spc="155" dirty="0">
                <a:latin typeface="Calibri"/>
                <a:cs typeface="Calibri"/>
              </a:rPr>
              <a:t>and </a:t>
            </a:r>
            <a:r>
              <a:rPr sz="3200" b="1" spc="100" dirty="0">
                <a:latin typeface="Calibri"/>
                <a:cs typeface="Calibri"/>
              </a:rPr>
              <a:t>poetry </a:t>
            </a:r>
            <a:r>
              <a:rPr sz="3200" b="1" spc="155" dirty="0">
                <a:latin typeface="Calibri"/>
                <a:cs typeface="Calibri"/>
              </a:rPr>
              <a:t>and </a:t>
            </a:r>
            <a:r>
              <a:rPr sz="3200" b="1" spc="55" dirty="0">
                <a:latin typeface="Calibri"/>
                <a:cs typeface="Calibri"/>
              </a:rPr>
              <a:t>the </a:t>
            </a:r>
            <a:r>
              <a:rPr sz="3200" b="1" spc="120" dirty="0">
                <a:latin typeface="Calibri"/>
                <a:cs typeface="Calibri"/>
              </a:rPr>
              <a:t>questions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114" dirty="0">
                <a:latin typeface="Calibri"/>
                <a:cs typeface="Calibri"/>
              </a:rPr>
              <a:t>get  </a:t>
            </a:r>
            <a:r>
              <a:rPr sz="3200" b="1" spc="95" dirty="0">
                <a:latin typeface="Calibri"/>
                <a:cs typeface="Calibri"/>
              </a:rPr>
              <a:t>harder </a:t>
            </a:r>
            <a:r>
              <a:rPr sz="3200" b="1" spc="200" dirty="0">
                <a:latin typeface="Calibri"/>
                <a:cs typeface="Calibri"/>
              </a:rPr>
              <a:t>as </a:t>
            </a:r>
            <a:r>
              <a:rPr sz="3200" b="1" spc="60" dirty="0">
                <a:latin typeface="Calibri"/>
                <a:cs typeface="Calibri"/>
              </a:rPr>
              <a:t>the </a:t>
            </a:r>
            <a:r>
              <a:rPr sz="3200" b="1" spc="90" dirty="0">
                <a:latin typeface="Calibri"/>
                <a:cs typeface="Calibri"/>
              </a:rPr>
              <a:t>test</a:t>
            </a:r>
            <a:r>
              <a:rPr sz="3200" b="1" spc="785" dirty="0">
                <a:latin typeface="Calibri"/>
                <a:cs typeface="Calibri"/>
              </a:rPr>
              <a:t> </a:t>
            </a:r>
            <a:r>
              <a:rPr sz="3200" b="1" spc="110" dirty="0">
                <a:latin typeface="Calibri"/>
                <a:cs typeface="Calibri"/>
              </a:rPr>
              <a:t>progresses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200" b="1" spc="95" dirty="0">
                <a:latin typeface="Calibri"/>
                <a:cs typeface="Calibri"/>
              </a:rPr>
              <a:t>Teachers </a:t>
            </a:r>
            <a:r>
              <a:rPr sz="3200" b="1" spc="195" dirty="0">
                <a:latin typeface="Calibri"/>
                <a:cs typeface="Calibri"/>
              </a:rPr>
              <a:t>will </a:t>
            </a:r>
            <a:r>
              <a:rPr sz="3200" b="1" spc="15" dirty="0">
                <a:latin typeface="Calibri"/>
                <a:cs typeface="Calibri"/>
              </a:rPr>
              <a:t>be </a:t>
            </a:r>
            <a:r>
              <a:rPr sz="3200" b="1" spc="135" dirty="0">
                <a:latin typeface="Calibri"/>
                <a:cs typeface="Calibri"/>
              </a:rPr>
              <a:t>allowed </a:t>
            </a:r>
            <a:r>
              <a:rPr sz="3200" b="1" spc="95" dirty="0">
                <a:latin typeface="Calibri"/>
                <a:cs typeface="Calibri"/>
              </a:rPr>
              <a:t>to </a:t>
            </a:r>
            <a:r>
              <a:rPr sz="3200" b="1" spc="120" dirty="0">
                <a:latin typeface="Calibri"/>
                <a:cs typeface="Calibri"/>
              </a:rPr>
              <a:t>stop </a:t>
            </a:r>
            <a:r>
              <a:rPr sz="3200" b="1" spc="55" dirty="0">
                <a:latin typeface="Calibri"/>
                <a:cs typeface="Calibri"/>
              </a:rPr>
              <a:t>the </a:t>
            </a:r>
            <a:r>
              <a:rPr sz="3200" b="1" spc="85" dirty="0">
                <a:latin typeface="Calibri"/>
                <a:cs typeface="Calibri"/>
              </a:rPr>
              <a:t>test  </a:t>
            </a:r>
            <a:r>
              <a:rPr sz="3200" b="1" spc="70" dirty="0">
                <a:latin typeface="Calibri"/>
                <a:cs typeface="Calibri"/>
              </a:rPr>
              <a:t>for </a:t>
            </a:r>
            <a:r>
              <a:rPr sz="3200" b="1" spc="229" dirty="0">
                <a:latin typeface="Calibri"/>
                <a:cs typeface="Calibri"/>
              </a:rPr>
              <a:t>a </a:t>
            </a:r>
            <a:r>
              <a:rPr sz="3200" b="1" spc="145" dirty="0">
                <a:latin typeface="Calibri"/>
                <a:cs typeface="Calibri"/>
              </a:rPr>
              <a:t>child </a:t>
            </a:r>
            <a:r>
              <a:rPr sz="3200" b="1" spc="125" dirty="0">
                <a:latin typeface="Calibri"/>
                <a:cs typeface="Calibri"/>
              </a:rPr>
              <a:t>who </a:t>
            </a:r>
            <a:r>
              <a:rPr sz="3200" b="1" spc="190" dirty="0">
                <a:latin typeface="Calibri"/>
                <a:cs typeface="Calibri"/>
              </a:rPr>
              <a:t>is </a:t>
            </a:r>
            <a:r>
              <a:rPr sz="3200" b="1" spc="185" dirty="0">
                <a:latin typeface="Calibri"/>
                <a:cs typeface="Calibri"/>
              </a:rPr>
              <a:t>struggling </a:t>
            </a:r>
            <a:r>
              <a:rPr sz="3200" b="1" spc="95" dirty="0">
                <a:latin typeface="Calibri"/>
                <a:cs typeface="Calibri"/>
              </a:rPr>
              <a:t>to </a:t>
            </a:r>
            <a:r>
              <a:rPr sz="3200" b="1" spc="250" dirty="0">
                <a:latin typeface="Calibri"/>
                <a:cs typeface="Calibri"/>
              </a:rPr>
              <a:t> </a:t>
            </a:r>
            <a:r>
              <a:rPr sz="3200" b="1" spc="120" dirty="0">
                <a:latin typeface="Calibri"/>
                <a:cs typeface="Calibri"/>
              </a:rPr>
              <a:t>answer.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7656"/>
            <a:ext cx="8229600" cy="1143000"/>
          </a:xfrm>
          <a:prstGeom prst="rect">
            <a:avLst/>
          </a:prstGeom>
        </p:spPr>
        <p:txBody>
          <a:bodyPr vert="horz" wrap="square" lIns="0" tIns="139319" rIns="0" bIns="0" rtlCol="0">
            <a:spAutoFit/>
          </a:bodyPr>
          <a:lstStyle/>
          <a:p>
            <a:pPr marL="2827655">
              <a:lnSpc>
                <a:spcPct val="100000"/>
              </a:lnSpc>
            </a:pPr>
            <a:r>
              <a:rPr sz="3600" spc="170" dirty="0">
                <a:solidFill>
                  <a:srgbClr val="FF0000"/>
                </a:solidFill>
              </a:rPr>
              <a:t>Information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47217" y="1281429"/>
            <a:ext cx="7599045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buFont typeface="Calibri"/>
              <a:buChar char="•"/>
              <a:tabLst>
                <a:tab pos="357505" algn="l"/>
              </a:tabLst>
            </a:pPr>
            <a:r>
              <a:rPr sz="3000" b="1" spc="80" dirty="0">
                <a:latin typeface="Calibri"/>
                <a:cs typeface="Calibri"/>
              </a:rPr>
              <a:t>The </a:t>
            </a:r>
            <a:r>
              <a:rPr sz="3000" b="1" spc="114" dirty="0">
                <a:latin typeface="Calibri"/>
                <a:cs typeface="Calibri"/>
              </a:rPr>
              <a:t>format </a:t>
            </a:r>
            <a:r>
              <a:rPr sz="3000" b="1" spc="65" dirty="0">
                <a:latin typeface="Calibri"/>
                <a:cs typeface="Calibri"/>
              </a:rPr>
              <a:t>of </a:t>
            </a:r>
            <a:r>
              <a:rPr sz="3000" b="1" spc="60" dirty="0">
                <a:latin typeface="Calibri"/>
                <a:cs typeface="Calibri"/>
              </a:rPr>
              <a:t>the </a:t>
            </a:r>
            <a:r>
              <a:rPr sz="3000" b="1" spc="130" dirty="0">
                <a:latin typeface="Calibri"/>
                <a:cs typeface="Calibri"/>
              </a:rPr>
              <a:t>answers </a:t>
            </a:r>
            <a:r>
              <a:rPr lang="en-GB" sz="3000" b="1" spc="185" dirty="0">
                <a:latin typeface="Calibri"/>
                <a:cs typeface="Calibri"/>
              </a:rPr>
              <a:t>w</a:t>
            </a:r>
            <a:r>
              <a:rPr sz="3000" b="1" spc="185" dirty="0" smtClean="0">
                <a:latin typeface="Calibri"/>
                <a:cs typeface="Calibri"/>
              </a:rPr>
              <a:t>ill </a:t>
            </a:r>
            <a:r>
              <a:rPr sz="3000" b="1" spc="25" dirty="0">
                <a:latin typeface="Calibri"/>
                <a:cs typeface="Calibri"/>
              </a:rPr>
              <a:t>be </a:t>
            </a:r>
            <a:r>
              <a:rPr sz="3000" b="1" spc="165" dirty="0">
                <a:latin typeface="Calibri"/>
                <a:cs typeface="Calibri"/>
              </a:rPr>
              <a:t>similar  </a:t>
            </a:r>
            <a:r>
              <a:rPr sz="3000" b="1" spc="90" dirty="0">
                <a:latin typeface="Calibri"/>
                <a:cs typeface="Calibri"/>
              </a:rPr>
              <a:t>to </a:t>
            </a:r>
            <a:r>
              <a:rPr sz="3000" b="1" spc="105" dirty="0">
                <a:latin typeface="Calibri"/>
                <a:cs typeface="Calibri"/>
              </a:rPr>
              <a:t>previous </a:t>
            </a:r>
            <a:r>
              <a:rPr sz="3000" b="1" spc="140" dirty="0">
                <a:latin typeface="Calibri"/>
                <a:cs typeface="Calibri"/>
              </a:rPr>
              <a:t>years </a:t>
            </a:r>
            <a:r>
              <a:rPr sz="3000" b="1" spc="204" dirty="0">
                <a:latin typeface="Calibri"/>
                <a:cs typeface="Calibri"/>
              </a:rPr>
              <a:t>(We </a:t>
            </a:r>
            <a:r>
              <a:rPr sz="3000" b="1" spc="185" dirty="0">
                <a:latin typeface="Calibri"/>
                <a:cs typeface="Calibri"/>
              </a:rPr>
              <a:t>will </a:t>
            </a:r>
            <a:r>
              <a:rPr lang="en-GB" sz="3000" b="1" spc="140" dirty="0" smtClean="0">
                <a:latin typeface="Calibri"/>
                <a:cs typeface="Calibri"/>
              </a:rPr>
              <a:t>do lots of similar work in class with</a:t>
            </a:r>
            <a:r>
              <a:rPr sz="3000" b="1" spc="140" dirty="0" smtClean="0">
                <a:latin typeface="Calibri"/>
                <a:cs typeface="Calibri"/>
              </a:rPr>
              <a:t> </a:t>
            </a:r>
            <a:r>
              <a:rPr sz="3000" b="1" spc="80" dirty="0">
                <a:latin typeface="Calibri"/>
                <a:cs typeface="Calibri"/>
              </a:rPr>
              <a:t>them </a:t>
            </a:r>
            <a:r>
              <a:rPr sz="3000" b="1" spc="125" dirty="0">
                <a:latin typeface="Calibri"/>
                <a:cs typeface="Calibri"/>
              </a:rPr>
              <a:t>so  </a:t>
            </a:r>
            <a:r>
              <a:rPr sz="3000" b="1" spc="105" dirty="0">
                <a:latin typeface="Calibri"/>
                <a:cs typeface="Calibri"/>
              </a:rPr>
              <a:t>don’t</a:t>
            </a:r>
            <a:r>
              <a:rPr sz="3000" b="1" spc="190" dirty="0">
                <a:latin typeface="Calibri"/>
                <a:cs typeface="Calibri"/>
              </a:rPr>
              <a:t> </a:t>
            </a:r>
            <a:r>
              <a:rPr sz="3000" b="1" spc="135" dirty="0">
                <a:latin typeface="Calibri"/>
                <a:cs typeface="Calibri"/>
              </a:rPr>
              <a:t>worry.)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000" b="1" spc="155" dirty="0">
                <a:latin typeface="Calibri"/>
                <a:cs typeface="Calibri"/>
              </a:rPr>
              <a:t>Matching </a:t>
            </a:r>
            <a:r>
              <a:rPr sz="3000" b="1" spc="90" dirty="0">
                <a:latin typeface="Calibri"/>
                <a:cs typeface="Calibri"/>
              </a:rPr>
              <a:t>boxes </a:t>
            </a:r>
            <a:r>
              <a:rPr sz="3000" b="1" spc="95" dirty="0">
                <a:latin typeface="Calibri"/>
                <a:cs typeface="Calibri"/>
              </a:rPr>
              <a:t>to</a:t>
            </a:r>
            <a:r>
              <a:rPr sz="3000" b="1" spc="415" dirty="0">
                <a:latin typeface="Calibri"/>
                <a:cs typeface="Calibri"/>
              </a:rPr>
              <a:t> </a:t>
            </a:r>
            <a:r>
              <a:rPr sz="3000" b="1" spc="75" dirty="0">
                <a:latin typeface="Calibri"/>
                <a:cs typeface="Calibri"/>
              </a:rPr>
              <a:t>text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000" b="1" spc="125" dirty="0">
                <a:latin typeface="Calibri"/>
                <a:cs typeface="Calibri"/>
              </a:rPr>
              <a:t>Multiple</a:t>
            </a:r>
            <a:r>
              <a:rPr sz="3000" b="1" spc="200" dirty="0">
                <a:latin typeface="Calibri"/>
                <a:cs typeface="Calibri"/>
              </a:rPr>
              <a:t> </a:t>
            </a:r>
            <a:r>
              <a:rPr sz="3000" b="1" spc="85" dirty="0">
                <a:latin typeface="Calibri"/>
                <a:cs typeface="Calibri"/>
              </a:rPr>
              <a:t>choice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000" b="1" spc="200" dirty="0">
                <a:latin typeface="Calibri"/>
                <a:cs typeface="Calibri"/>
              </a:rPr>
              <a:t>Labelling</a:t>
            </a:r>
            <a:endParaRPr sz="3000" dirty="0">
              <a:latin typeface="Calibri"/>
              <a:cs typeface="Calibri"/>
            </a:endParaRPr>
          </a:p>
          <a:p>
            <a:pPr marL="356870" marR="325755" indent="-344170">
              <a:lnSpc>
                <a:spcPct val="100000"/>
              </a:lnSpc>
              <a:spcBef>
                <a:spcPts val="7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000" b="1" spc="165" dirty="0">
                <a:latin typeface="Calibri"/>
                <a:cs typeface="Calibri"/>
              </a:rPr>
              <a:t>Finding </a:t>
            </a:r>
            <a:r>
              <a:rPr sz="3000" b="1" spc="220" dirty="0">
                <a:latin typeface="Calibri"/>
                <a:cs typeface="Calibri"/>
              </a:rPr>
              <a:t>a </a:t>
            </a:r>
            <a:r>
              <a:rPr sz="3000" b="1" spc="120" dirty="0">
                <a:latin typeface="Calibri"/>
                <a:cs typeface="Calibri"/>
              </a:rPr>
              <a:t>word </a:t>
            </a:r>
            <a:r>
              <a:rPr sz="3000" b="1" spc="135" dirty="0">
                <a:latin typeface="Calibri"/>
                <a:cs typeface="Calibri"/>
              </a:rPr>
              <a:t>that </a:t>
            </a:r>
            <a:r>
              <a:rPr sz="3000" b="1" spc="125" dirty="0">
                <a:latin typeface="Calibri"/>
                <a:cs typeface="Calibri"/>
              </a:rPr>
              <a:t>means </a:t>
            </a:r>
            <a:r>
              <a:rPr sz="3000" b="1" spc="220" dirty="0">
                <a:latin typeface="Calibri"/>
                <a:cs typeface="Calibri"/>
              </a:rPr>
              <a:t>a </a:t>
            </a:r>
            <a:r>
              <a:rPr sz="3000" b="1" spc="140" dirty="0">
                <a:latin typeface="Calibri"/>
                <a:cs typeface="Calibri"/>
              </a:rPr>
              <a:t>particular  </a:t>
            </a:r>
            <a:r>
              <a:rPr sz="3000" b="1" spc="155" dirty="0">
                <a:latin typeface="Calibri"/>
                <a:cs typeface="Calibri"/>
              </a:rPr>
              <a:t>thing</a:t>
            </a:r>
            <a:endParaRPr sz="30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6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3200" b="1" spc="145" dirty="0">
                <a:latin typeface="Calibri"/>
                <a:cs typeface="Calibri"/>
              </a:rPr>
              <a:t>Open </a:t>
            </a:r>
            <a:r>
              <a:rPr sz="3200" b="1" spc="55" dirty="0">
                <a:latin typeface="Calibri"/>
                <a:cs typeface="Calibri"/>
              </a:rPr>
              <a:t>ended</a:t>
            </a:r>
            <a:r>
              <a:rPr sz="3200" b="1" spc="434" dirty="0">
                <a:latin typeface="Calibri"/>
                <a:cs typeface="Calibri"/>
              </a:rPr>
              <a:t> </a:t>
            </a:r>
            <a:r>
              <a:rPr sz="3200" b="1" spc="120" dirty="0">
                <a:latin typeface="Calibri"/>
                <a:cs typeface="Calibri"/>
              </a:rPr>
              <a:t>questions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62" y="0"/>
            <a:ext cx="911383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0"/>
            <a:ext cx="82088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6603" y="1301750"/>
            <a:ext cx="6507480" cy="431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b="1" spc="415" dirty="0">
                <a:latin typeface="Calibri"/>
                <a:cs typeface="Calibri"/>
              </a:rPr>
              <a:t>Spelling,</a:t>
            </a:r>
            <a:endParaRPr sz="8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0" b="1" spc="434" dirty="0">
                <a:latin typeface="Calibri"/>
                <a:cs typeface="Calibri"/>
              </a:rPr>
              <a:t>Grammar</a:t>
            </a:r>
            <a:r>
              <a:rPr sz="8000" b="1" spc="610" dirty="0">
                <a:latin typeface="Calibri"/>
                <a:cs typeface="Calibri"/>
              </a:rPr>
              <a:t> </a:t>
            </a:r>
            <a:r>
              <a:rPr sz="8000" b="1" spc="409" dirty="0">
                <a:latin typeface="Calibri"/>
                <a:cs typeface="Calibri"/>
              </a:rPr>
              <a:t>and</a:t>
            </a:r>
            <a:endParaRPr sz="8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5"/>
              </a:spcBef>
            </a:pPr>
            <a:r>
              <a:rPr sz="8000" b="1" spc="360" dirty="0">
                <a:latin typeface="Calibri"/>
                <a:cs typeface="Calibri"/>
              </a:rPr>
              <a:t>Punctuation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1590" y="219964"/>
            <a:ext cx="2772410" cy="2993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508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Changes for 2020</vt:lpstr>
      <vt:lpstr>Reading</vt:lpstr>
      <vt:lpstr>READING</vt:lpstr>
      <vt:lpstr>Examples of the style of the  tests</vt:lpstr>
      <vt:lpstr>Information</vt:lpstr>
      <vt:lpstr>PowerPoint Presentation</vt:lpstr>
      <vt:lpstr>PowerPoint Presentation</vt:lpstr>
      <vt:lpstr>PowerPoint Presentation</vt:lpstr>
      <vt:lpstr>Spelling</vt:lpstr>
      <vt:lpstr>PowerPoint Presentation</vt:lpstr>
      <vt:lpstr>Maths</vt:lpstr>
      <vt:lpstr>Maths</vt:lpstr>
      <vt:lpstr>PowerPoint Presentation</vt:lpstr>
      <vt:lpstr>Maths</vt:lpstr>
      <vt:lpstr>PowerPoint Presentation</vt:lpstr>
      <vt:lpstr>No equipment - 100  squares, cubes, or  number-lines not to be used!</vt:lpstr>
      <vt:lpstr>Reporting to Parents</vt:lpstr>
      <vt:lpstr>Please support your child all year. Read to and with them to aid vocabulary, pace and expression (3 x a week).  Look at the  kind of questions that your child will be expected  to complete at KS1. Letter to follow with CPG books for support.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mastersa</dc:creator>
  <cp:lastModifiedBy>Nicolette Wyman</cp:lastModifiedBy>
  <cp:revision>15</cp:revision>
  <dcterms:created xsi:type="dcterms:W3CDTF">2017-06-09T10:26:20Z</dcterms:created>
  <dcterms:modified xsi:type="dcterms:W3CDTF">2020-09-15T08:55:03Z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2017-06-09T00:00:00Z</vt:filetime>
  </property>
</Properties>
</file>