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3" r:id="rId2"/>
    <p:sldId id="258" r:id="rId3"/>
    <p:sldId id="261" r:id="rId4"/>
    <p:sldId id="270" r:id="rId5"/>
    <p:sldId id="271" r:id="rId6"/>
    <p:sldId id="281" r:id="rId7"/>
    <p:sldId id="272" r:id="rId8"/>
    <p:sldId id="274" r:id="rId9"/>
    <p:sldId id="277" r:id="rId10"/>
    <p:sldId id="275" r:id="rId11"/>
    <p:sldId id="279" r:id="rId12"/>
    <p:sldId id="28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316" autoAdjust="0"/>
  </p:normalViewPr>
  <p:slideViewPr>
    <p:cSldViewPr>
      <p:cViewPr varScale="1">
        <p:scale>
          <a:sx n="62" d="100"/>
          <a:sy n="62" d="100"/>
        </p:scale>
        <p:origin x="142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830BAA-AE20-4BBC-A62F-133467C71081}" type="datetimeFigureOut">
              <a:rPr lang="en-GB" smtClean="0"/>
              <a:t>07/07/2024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EC427B-7658-465A-896A-62233D6B142B}" type="slidenum">
              <a:rPr lang="en-GB" smtClean="0"/>
              <a:t>‹#›</a:t>
            </a:fld>
            <a:endParaRPr lang="en-GB"/>
          </a:p>
        </p:txBody>
      </p:sp>
    </p:spTree>
    <p:extLst>
      <p:ext uri="{BB962C8B-B14F-4D97-AF65-F5344CB8AC3E}">
        <p14:creationId xmlns:p14="http://schemas.microsoft.com/office/powerpoint/2010/main" val="2269772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B344357-8E05-475A-9C89-1C7A232D20E4}" type="slidenum">
              <a:rPr lang="en-GB" altLang="en-US" smtClean="0"/>
              <a:pPr>
                <a:spcBef>
                  <a:spcPct val="0"/>
                </a:spcBef>
              </a:pPr>
              <a:t>1</a:t>
            </a:fld>
            <a:endParaRPr lang="en-GB" altLang="en-US"/>
          </a:p>
        </p:txBody>
      </p:sp>
    </p:spTree>
    <p:extLst>
      <p:ext uri="{BB962C8B-B14F-4D97-AF65-F5344CB8AC3E}">
        <p14:creationId xmlns:p14="http://schemas.microsoft.com/office/powerpoint/2010/main" val="3241174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603C78E-11DD-4B47-8DDD-07823C428B15}" type="slidenum">
              <a:rPr lang="en-GB"/>
              <a:pPr eaLnBrk="1" hangingPunct="1"/>
              <a:t>4</a:t>
            </a:fld>
            <a:endParaRPr lang="en-GB"/>
          </a:p>
        </p:txBody>
      </p:sp>
      <p:sp>
        <p:nvSpPr>
          <p:cNvPr id="49155" name="Rectangle 2"/>
          <p:cNvSpPr>
            <a:spLocks noGrp="1" noRot="1" noChangeAspect="1" noChangeArrowheads="1" noTextEdit="1"/>
          </p:cNvSpPr>
          <p:nvPr>
            <p:ph type="sldImg"/>
          </p:nvPr>
        </p:nvSpPr>
        <p:spPr>
          <a:xfrm>
            <a:off x="1143000" y="685800"/>
            <a:ext cx="4572000" cy="3429000"/>
          </a:xfrm>
          <a:ln/>
        </p:spPr>
      </p:sp>
      <p:sp>
        <p:nvSpPr>
          <p:cNvPr id="49156" name="Rectangle 3"/>
          <p:cNvSpPr>
            <a:spLocks noGrp="1" noChangeArrowheads="1"/>
          </p:cNvSpPr>
          <p:nvPr>
            <p:ph type="body" idx="1"/>
          </p:nvPr>
        </p:nvSpPr>
        <p:spPr>
          <a:noFill/>
        </p:spPr>
        <p:txBody>
          <a:bodyPr/>
          <a:lstStyle/>
          <a:p>
            <a:pPr eaLnBrk="1" hangingPunct="1"/>
            <a:r>
              <a:rPr lang="en-GB" sz="1000" dirty="0"/>
              <a:t>The above statements come from the Statutory Framework paragraph 1.9</a:t>
            </a:r>
          </a:p>
          <a:p>
            <a:pPr eaLnBrk="1" hangingPunct="1"/>
            <a:r>
              <a:rPr lang="en-GB" sz="1000" dirty="0"/>
              <a:t>In order for children to have opportunities to </a:t>
            </a:r>
            <a:r>
              <a:rPr lang="en-GB" sz="1000" b="1" dirty="0"/>
              <a:t>develop the characteristics of effective learning</a:t>
            </a:r>
            <a:r>
              <a:rPr lang="en-GB" sz="1000" dirty="0"/>
              <a:t>, they need lots of opportunities to be involved in self-initiated learning.</a:t>
            </a:r>
          </a:p>
          <a:p>
            <a:pPr eaLnBrk="1" hangingPunct="1"/>
            <a:r>
              <a:rPr lang="en-GB" sz="1000" dirty="0"/>
              <a:t>Child initiated learning is the action of a child </a:t>
            </a:r>
            <a:r>
              <a:rPr lang="en-GB" sz="1000" b="1" dirty="0"/>
              <a:t>choosing </a:t>
            </a:r>
            <a:r>
              <a:rPr lang="en-GB" sz="1000" dirty="0"/>
              <a:t>to extend, repeat or explore an activity.</a:t>
            </a:r>
          </a:p>
          <a:p>
            <a:pPr eaLnBrk="1" hangingPunct="1"/>
            <a:r>
              <a:rPr lang="en-GB" sz="1000" dirty="0"/>
              <a:t>This activity may or may not have been introduced or prompted by an adult – it is the child’s </a:t>
            </a:r>
            <a:r>
              <a:rPr lang="en-GB" sz="1000" b="1" dirty="0"/>
              <a:t>innovation</a:t>
            </a:r>
            <a:r>
              <a:rPr lang="en-GB" sz="1000" dirty="0"/>
              <a:t> which makes it self-initiated.</a:t>
            </a:r>
          </a:p>
          <a:p>
            <a:pPr eaLnBrk="1" hangingPunct="1"/>
            <a:r>
              <a:rPr lang="en-GB" sz="1000" dirty="0"/>
              <a:t>Child-initiated learning provides practitioners with a opportunity to observe what children are able to do consistently and independently, but practitioners should not spend all of their time during child-initiated learning just observing children.  We know that adult interactions help children make links in their learning and practitioners need to respond with fluidity and sensitivity and actively seek out opportunities for meaningful interaction with children.</a:t>
            </a:r>
          </a:p>
          <a:p>
            <a:pPr eaLnBrk="1" hangingPunct="1"/>
            <a:r>
              <a:rPr lang="en-GB" sz="1000" dirty="0"/>
              <a:t>Adults can and should be present and supportive during child-initiated learning but not </a:t>
            </a:r>
            <a:r>
              <a:rPr lang="en-GB" sz="1000" b="1" dirty="0"/>
              <a:t>directive.   </a:t>
            </a:r>
            <a:r>
              <a:rPr lang="en-GB" sz="1000" dirty="0"/>
              <a:t>For example an adult may be </a:t>
            </a:r>
            <a:r>
              <a:rPr lang="en-GB" sz="1000" b="1" dirty="0"/>
              <a:t>supporting</a:t>
            </a:r>
            <a:r>
              <a:rPr lang="en-GB" sz="1000" dirty="0"/>
              <a:t> a child to realise an idea by providing necessary</a:t>
            </a:r>
            <a:r>
              <a:rPr lang="en-GB" sz="1000" b="1" dirty="0"/>
              <a:t> resources</a:t>
            </a:r>
            <a:r>
              <a:rPr lang="en-GB" sz="1000" dirty="0"/>
              <a:t> or by engaging in </a:t>
            </a:r>
            <a:r>
              <a:rPr lang="en-GB" sz="1000" b="1" dirty="0"/>
              <a:t>thought provoking conversation.</a:t>
            </a:r>
          </a:p>
          <a:p>
            <a:pPr eaLnBrk="1" hangingPunct="1"/>
            <a:endParaRPr lang="en-GB" sz="1000" b="1" dirty="0"/>
          </a:p>
          <a:p>
            <a:pPr eaLnBrk="1" hangingPunct="1"/>
            <a:r>
              <a:rPr lang="en-GB" sz="1000" dirty="0"/>
              <a:t>There is still a place for adult directed and adult led teaching but in the early stages of the EYFS this is likely to be limited to short key person and small group activities such as stories, songs and games.</a:t>
            </a:r>
          </a:p>
          <a:p>
            <a:pPr eaLnBrk="1" hangingPunct="1"/>
            <a:r>
              <a:rPr lang="en-GB" sz="1000" dirty="0"/>
              <a:t>In reception there will be an increasing balance of adult-led and child-initiated activities – for example explicit teaching of literacy and mathematical skills but children will still needs lots of opportunities to apply and rehearse these skills in their child initiated learning in order to </a:t>
            </a:r>
            <a:r>
              <a:rPr lang="en-GB" sz="1000" b="1" dirty="0"/>
              <a:t>embed </a:t>
            </a:r>
            <a:r>
              <a:rPr lang="en-GB" sz="1000" dirty="0"/>
              <a:t>and</a:t>
            </a:r>
            <a:r>
              <a:rPr lang="en-GB" sz="1000" b="1" dirty="0"/>
              <a:t> apply </a:t>
            </a:r>
            <a:r>
              <a:rPr lang="en-GB" sz="1000" dirty="0"/>
              <a:t>their knowledge and understanding.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7D69B84-D20C-4240-8962-0EA664FE22DB}" type="datetimeFigureOut">
              <a:rPr lang="en-GB" smtClean="0"/>
              <a:t>07/07/2024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589856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D69B84-D20C-4240-8962-0EA664FE22DB}" type="datetimeFigureOut">
              <a:rPr lang="en-GB" smtClean="0"/>
              <a:t>07/07/2024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1854983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D69B84-D20C-4240-8962-0EA664FE22DB}" type="datetimeFigureOut">
              <a:rPr lang="en-GB" smtClean="0"/>
              <a:t>07/07/2024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2122428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7D69B84-D20C-4240-8962-0EA664FE22DB}" type="datetimeFigureOut">
              <a:rPr lang="en-GB" smtClean="0"/>
              <a:t>07/07/2024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2556089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D69B84-D20C-4240-8962-0EA664FE22DB}" type="datetimeFigureOut">
              <a:rPr lang="en-GB" smtClean="0"/>
              <a:t>07/07/2024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928749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7D69B84-D20C-4240-8962-0EA664FE22DB}" type="datetimeFigureOut">
              <a:rPr lang="en-GB" smtClean="0"/>
              <a:t>07/07/2024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153422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7D69B84-D20C-4240-8962-0EA664FE22DB}" type="datetimeFigureOut">
              <a:rPr lang="en-GB" smtClean="0"/>
              <a:t>07/07/2024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2898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7D69B84-D20C-4240-8962-0EA664FE22DB}" type="datetimeFigureOut">
              <a:rPr lang="en-GB" smtClean="0"/>
              <a:t>07/07/2024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126109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69B84-D20C-4240-8962-0EA664FE22DB}" type="datetimeFigureOut">
              <a:rPr lang="en-GB" smtClean="0"/>
              <a:t>07/07/2024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18182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D69B84-D20C-4240-8962-0EA664FE22DB}" type="datetimeFigureOut">
              <a:rPr lang="en-GB" smtClean="0"/>
              <a:t>07/07/2024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413596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D69B84-D20C-4240-8962-0EA664FE22DB}" type="datetimeFigureOut">
              <a:rPr lang="en-GB" smtClean="0"/>
              <a:t>07/07/2024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E0C805-BD62-4DED-B883-8A286DD2FA0C}" type="slidenum">
              <a:rPr lang="en-GB" smtClean="0"/>
              <a:t>‹#›</a:t>
            </a:fld>
            <a:endParaRPr lang="en-GB"/>
          </a:p>
        </p:txBody>
      </p:sp>
    </p:spTree>
    <p:extLst>
      <p:ext uri="{BB962C8B-B14F-4D97-AF65-F5344CB8AC3E}">
        <p14:creationId xmlns:p14="http://schemas.microsoft.com/office/powerpoint/2010/main" val="1629041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3E2FF"/>
            </a:gs>
            <a:gs pos="74001">
              <a:srgbClr val="E0F1F2"/>
            </a:gs>
            <a:gs pos="83000">
              <a:srgbClr val="E0F1F2"/>
            </a:gs>
            <a:gs pos="100000">
              <a:srgbClr val="EBF6F7"/>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69B84-D20C-4240-8962-0EA664FE22DB}" type="datetimeFigureOut">
              <a:rPr lang="en-GB" smtClean="0"/>
              <a:t>07/07/2024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0C805-BD62-4DED-B883-8A286DD2FA0C}" type="slidenum">
              <a:rPr lang="en-GB" smtClean="0"/>
              <a:t>‹#›</a:t>
            </a:fld>
            <a:endParaRPr lang="en-GB"/>
          </a:p>
        </p:txBody>
      </p:sp>
    </p:spTree>
    <p:extLst>
      <p:ext uri="{BB962C8B-B14F-4D97-AF65-F5344CB8AC3E}">
        <p14:creationId xmlns:p14="http://schemas.microsoft.com/office/powerpoint/2010/main" val="67955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uk/url?sa=i&amp;url=https://www.pinterest.com/pin/710865122407507623/&amp;psig=AOvVaw1hqt04YGVoXfbzI39dUDTd&amp;ust=1592032474766000&amp;source=images&amp;cd=vfe&amp;ved=0CAIQjRxqFwoTCOjg79Td--kCFQAAAAAdAAAAABAD"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google.co.uk/url?sa=i&amp;url=https://www.pinterest.com/pin/535435843173739320/&amp;psig=AOvVaw3Hg5OBrM5KHsLJ06wpQ1LI&amp;ust=1592292284497000&amp;source=images&amp;cd=vfe&amp;ved=0CAIQjRxqFwoTCMintr-lg-oCFQAAAAAdAAAAABAJ"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098" name="Picture 2" descr="engayne_logo_(trans_bkgr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6062" y="2420888"/>
            <a:ext cx="3571875" cy="349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685799" y="476672"/>
            <a:ext cx="7772400" cy="1470025"/>
          </a:xfrm>
        </p:spPr>
        <p:txBody>
          <a:bodyPr/>
          <a:lstStyle/>
          <a:p>
            <a:pPr eaLnBrk="1" hangingPunct="1"/>
            <a:r>
              <a:rPr lang="en-GB" altLang="en-US" b="1" dirty="0">
                <a:latin typeface="Comic Sans MS" panose="030F0702030302020204" pitchFamily="66" charset="0"/>
              </a:rPr>
              <a:t>Transition </a:t>
            </a:r>
            <a:br>
              <a:rPr lang="en-GB" altLang="en-US" b="1" dirty="0">
                <a:latin typeface="Comic Sans MS" panose="030F0702030302020204" pitchFamily="66" charset="0"/>
              </a:rPr>
            </a:br>
            <a:r>
              <a:rPr lang="en-GB" altLang="en-US" b="1" dirty="0">
                <a:latin typeface="Comic Sans MS" panose="030F0702030302020204" pitchFamily="66" charset="0"/>
              </a:rPr>
              <a:t>EYFS to Year 1 </a:t>
            </a:r>
          </a:p>
        </p:txBody>
      </p:sp>
    </p:spTree>
    <p:extLst>
      <p:ext uri="{BB962C8B-B14F-4D97-AF65-F5344CB8AC3E}">
        <p14:creationId xmlns:p14="http://schemas.microsoft.com/office/powerpoint/2010/main" val="2734205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2776"/>
            <a:ext cx="8229600" cy="4525962"/>
          </a:xfrm>
        </p:spPr>
        <p:txBody>
          <a:bodyPr>
            <a:normAutofit fontScale="85000" lnSpcReduction="20000"/>
          </a:bodyPr>
          <a:lstStyle/>
          <a:p>
            <a:endParaRPr lang="en-GB" dirty="0"/>
          </a:p>
          <a:p>
            <a:pPr marL="0" indent="0">
              <a:buNone/>
            </a:pPr>
            <a:r>
              <a:rPr lang="en-GB" dirty="0">
                <a:latin typeface="Arial" panose="020B0604020202020204" pitchFamily="34" charset="0"/>
                <a:cs typeface="Arial" panose="020B0604020202020204" pitchFamily="34" charset="0"/>
              </a:rPr>
              <a:t>It is characterised by steady progress in reading achievement throughout the school year, and a decline during the long summer holidays. Away from school, some students spend less time reading and miss out on:</a:t>
            </a:r>
          </a:p>
          <a:p>
            <a:r>
              <a:rPr lang="en-GB" dirty="0">
                <a:latin typeface="Arial" panose="020B0604020202020204" pitchFamily="34" charset="0"/>
                <a:cs typeface="Arial" panose="020B0604020202020204" pitchFamily="34" charset="0"/>
              </a:rPr>
              <a:t>access to books and other reading resources</a:t>
            </a:r>
          </a:p>
          <a:p>
            <a:r>
              <a:rPr lang="en-GB" dirty="0">
                <a:latin typeface="Arial" panose="020B0604020202020204" pitchFamily="34" charset="0"/>
                <a:cs typeface="Arial" panose="020B0604020202020204" pitchFamily="34" charset="0"/>
              </a:rPr>
              <a:t>reading practise</a:t>
            </a:r>
          </a:p>
          <a:p>
            <a:r>
              <a:rPr lang="en-GB" dirty="0">
                <a:latin typeface="Arial" panose="020B0604020202020204" pitchFamily="34" charset="0"/>
                <a:cs typeface="Arial" panose="020B0604020202020204" pitchFamily="34" charset="0"/>
              </a:rPr>
              <a:t>encouragement to read</a:t>
            </a:r>
          </a:p>
          <a:p>
            <a:r>
              <a:rPr lang="en-GB" dirty="0">
                <a:latin typeface="Arial" panose="020B0604020202020204" pitchFamily="34" charset="0"/>
                <a:cs typeface="Arial" panose="020B0604020202020204" pitchFamily="34" charset="0"/>
              </a:rPr>
              <a:t>role modelling</a:t>
            </a:r>
          </a:p>
          <a:p>
            <a:r>
              <a:rPr lang="en-GB" dirty="0">
                <a:latin typeface="Arial" panose="020B0604020202020204" pitchFamily="34" charset="0"/>
                <a:cs typeface="Arial" panose="020B0604020202020204" pitchFamily="34" charset="0"/>
              </a:rPr>
              <a:t>support for reading</a:t>
            </a:r>
          </a:p>
          <a:p>
            <a:pPr marL="0" indent="0">
              <a:buNone/>
            </a:pPr>
            <a:endParaRPr lang="en-GB" dirty="0"/>
          </a:p>
        </p:txBody>
      </p:sp>
      <p:sp>
        <p:nvSpPr>
          <p:cNvPr id="3" name="Title 2"/>
          <p:cNvSpPr>
            <a:spLocks noGrp="1"/>
          </p:cNvSpPr>
          <p:nvPr>
            <p:ph type="title"/>
          </p:nvPr>
        </p:nvSpPr>
        <p:spPr/>
        <p:txBody>
          <a:bodyPr/>
          <a:lstStyle/>
          <a:p>
            <a:r>
              <a:rPr lang="en-GB" u="sng" dirty="0">
                <a:latin typeface="Arial" panose="020B0604020202020204" pitchFamily="34" charset="0"/>
                <a:cs typeface="Arial" panose="020B0604020202020204" pitchFamily="34" charset="0"/>
              </a:rPr>
              <a:t>Summer Slide</a:t>
            </a:r>
          </a:p>
        </p:txBody>
      </p:sp>
    </p:spTree>
    <p:extLst>
      <p:ext uri="{BB962C8B-B14F-4D97-AF65-F5344CB8AC3E}">
        <p14:creationId xmlns:p14="http://schemas.microsoft.com/office/powerpoint/2010/main" val="1282733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6740" y="1292226"/>
            <a:ext cx="8229600" cy="5233118"/>
          </a:xfrm>
        </p:spPr>
        <p:txBody>
          <a:bodyPr>
            <a:normAutofit fontScale="92500" lnSpcReduction="20000"/>
          </a:bodyPr>
          <a:lstStyle/>
          <a:p>
            <a:r>
              <a:rPr lang="en-GB" sz="2400" dirty="0">
                <a:latin typeface="Arial" panose="020B0604020202020204" pitchFamily="34" charset="0"/>
                <a:cs typeface="Arial" panose="020B0604020202020204" pitchFamily="34" charset="0"/>
              </a:rPr>
              <a:t>Make reading enjoyable for the children, keeping reading fun with easy and self-selected material, talking about books, sharing books and reading time</a:t>
            </a:r>
          </a:p>
          <a:p>
            <a:r>
              <a:rPr lang="en-GB" sz="2400" dirty="0">
                <a:latin typeface="Arial" panose="020B0604020202020204" pitchFamily="34" charset="0"/>
                <a:cs typeface="Arial" panose="020B0604020202020204" pitchFamily="34" charset="0"/>
              </a:rPr>
              <a:t>Read aloud to your child</a:t>
            </a:r>
          </a:p>
          <a:p>
            <a:r>
              <a:rPr lang="en-GB" sz="2400" dirty="0">
                <a:latin typeface="Arial" panose="020B0604020202020204" pitchFamily="34" charset="0"/>
                <a:cs typeface="Arial" panose="020B0604020202020204" pitchFamily="34" charset="0"/>
              </a:rPr>
              <a:t>Make time for reading every day – </a:t>
            </a:r>
            <a:r>
              <a:rPr lang="en-GB" sz="2400" b="1" dirty="0">
                <a:solidFill>
                  <a:srgbClr val="FF0000"/>
                </a:solidFill>
                <a:latin typeface="Arial" panose="020B0604020202020204" pitchFamily="34" charset="0"/>
                <a:cs typeface="Arial" panose="020B0604020202020204" pitchFamily="34" charset="0"/>
              </a:rPr>
              <a:t>little and often</a:t>
            </a:r>
          </a:p>
          <a:p>
            <a:r>
              <a:rPr lang="en-GB" sz="2400" dirty="0">
                <a:latin typeface="Arial" panose="020B0604020202020204" pitchFamily="34" charset="0"/>
                <a:cs typeface="Arial" panose="020B0604020202020204" pitchFamily="34" charset="0"/>
              </a:rPr>
              <a:t>Help your child choose “just right books”</a:t>
            </a:r>
          </a:p>
          <a:p>
            <a:r>
              <a:rPr lang="en-GB" sz="2400" dirty="0">
                <a:latin typeface="Arial" panose="020B0604020202020204" pitchFamily="34" charset="0"/>
                <a:cs typeface="Arial" panose="020B0604020202020204" pitchFamily="34" charset="0"/>
              </a:rPr>
              <a:t>Let the children see you as reading role models.</a:t>
            </a:r>
          </a:p>
          <a:p>
            <a:r>
              <a:rPr lang="en-GB" sz="2400" dirty="0">
                <a:latin typeface="Arial" panose="020B0604020202020204" pitchFamily="34" charset="0"/>
                <a:cs typeface="Arial" panose="020B0604020202020204" pitchFamily="34" charset="0"/>
              </a:rPr>
              <a:t>Encourage them to read independently</a:t>
            </a:r>
          </a:p>
          <a:p>
            <a:r>
              <a:rPr lang="en-GB" sz="2400" dirty="0">
                <a:latin typeface="Arial" panose="020B0604020202020204" pitchFamily="34" charset="0"/>
                <a:cs typeface="Arial" panose="020B0604020202020204" pitchFamily="34" charset="0"/>
              </a:rPr>
              <a:t>Include some enjoyable literacy activities such as writing letters or postcards, reading recipes</a:t>
            </a:r>
          </a:p>
          <a:p>
            <a:r>
              <a:rPr lang="en-GB" sz="2400" dirty="0">
                <a:latin typeface="Arial" panose="020B0604020202020204" pitchFamily="34" charset="0"/>
                <a:cs typeface="Arial" panose="020B0604020202020204" pitchFamily="34" charset="0"/>
              </a:rPr>
              <a:t>Manage electronic entertainment at home -“turn off the TV or </a:t>
            </a:r>
            <a:r>
              <a:rPr lang="en-GB" sz="2400" dirty="0" err="1">
                <a:latin typeface="Arial" panose="020B0604020202020204" pitchFamily="34" charset="0"/>
                <a:cs typeface="Arial" panose="020B0604020202020204" pitchFamily="34" charset="0"/>
              </a:rPr>
              <a:t>Playstation</a:t>
            </a:r>
            <a:r>
              <a:rPr lang="en-GB" sz="2400" dirty="0">
                <a:latin typeface="Arial" panose="020B0604020202020204" pitchFamily="34" charset="0"/>
                <a:cs typeface="Arial" panose="020B0604020202020204" pitchFamily="34" charset="0"/>
              </a:rPr>
              <a:t>” and reward reading</a:t>
            </a:r>
          </a:p>
          <a:p>
            <a:r>
              <a:rPr lang="en-GB" sz="2400" dirty="0">
                <a:latin typeface="Arial" panose="020B0604020202020204" pitchFamily="34" charset="0"/>
                <a:cs typeface="Arial" panose="020B0604020202020204" pitchFamily="34" charset="0"/>
              </a:rPr>
              <a:t>Make regular trips to the public library and letting  children choose books and magazines</a:t>
            </a:r>
            <a:r>
              <a:rPr lang="en-GB" sz="2200" dirty="0">
                <a:latin typeface="Arial" panose="020B0604020202020204" pitchFamily="34" charset="0"/>
                <a:cs typeface="Arial" panose="020B0604020202020204" pitchFamily="34" charset="0"/>
              </a:rPr>
              <a:t> </a:t>
            </a:r>
            <a:r>
              <a:rPr lang="en-GB" sz="2200" b="1" u="sng" dirty="0">
                <a:latin typeface="Arial" panose="020B0604020202020204" pitchFamily="34" charset="0"/>
                <a:cs typeface="Arial" panose="020B0604020202020204" pitchFamily="34" charset="0"/>
              </a:rPr>
              <a:t>(Summer reading challenge) </a:t>
            </a:r>
          </a:p>
          <a:p>
            <a:r>
              <a:rPr lang="en-GB" sz="2400" dirty="0">
                <a:latin typeface="Arial" panose="020B0604020202020204" pitchFamily="34" charset="0"/>
                <a:cs typeface="Arial" panose="020B0604020202020204" pitchFamily="34" charset="0"/>
              </a:rPr>
              <a:t>All children will have ‘Bug Club’ books allocated for the holidays.  Their logins will be active over the holiday period.</a:t>
            </a:r>
          </a:p>
          <a:p>
            <a:endParaRPr lang="en-GB" sz="3200" dirty="0"/>
          </a:p>
          <a:p>
            <a:endParaRPr lang="en-GB" dirty="0"/>
          </a:p>
        </p:txBody>
      </p:sp>
      <p:sp>
        <p:nvSpPr>
          <p:cNvPr id="3" name="Title 2"/>
          <p:cNvSpPr>
            <a:spLocks noGrp="1"/>
          </p:cNvSpPr>
          <p:nvPr>
            <p:ph type="title"/>
          </p:nvPr>
        </p:nvSpPr>
        <p:spPr>
          <a:xfrm>
            <a:off x="457200" y="274638"/>
            <a:ext cx="8229600" cy="1143000"/>
          </a:xfrm>
        </p:spPr>
        <p:txBody>
          <a:bodyPr>
            <a:normAutofit fontScale="90000"/>
          </a:bodyPr>
          <a:lstStyle/>
          <a:p>
            <a:r>
              <a:rPr lang="en-GB" sz="4400" u="sng" dirty="0">
                <a:latin typeface="Arial" panose="020B0604020202020204" pitchFamily="34" charset="0"/>
                <a:cs typeface="Arial" panose="020B0604020202020204" pitchFamily="34" charset="0"/>
              </a:rPr>
              <a:t>Reading</a:t>
            </a:r>
            <a:br>
              <a:rPr lang="en-GB" sz="4400" dirty="0">
                <a:solidFill>
                  <a:srgbClr val="FF0000"/>
                </a:solidFill>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57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latin typeface="Comic Sans MS" panose="030F0702030302020204" pitchFamily="66" charset="0"/>
              </a:rPr>
              <a:t>Have a lovely summer </a:t>
            </a:r>
            <a:endParaRPr lang="en-GB" sz="5400" dirty="0">
              <a:latin typeface="Comic Sans MS" panose="030F0702030302020204" pitchFamily="66" charset="0"/>
            </a:endParaRPr>
          </a:p>
        </p:txBody>
      </p:sp>
      <p:sp>
        <p:nvSpPr>
          <p:cNvPr id="3" name="Content Placeholder 2"/>
          <p:cNvSpPr>
            <a:spLocks noGrp="1"/>
          </p:cNvSpPr>
          <p:nvPr>
            <p:ph idx="1"/>
          </p:nvPr>
        </p:nvSpPr>
        <p:spPr/>
        <p:txBody>
          <a:bodyPr/>
          <a:lstStyle/>
          <a:p>
            <a:endParaRPr lang="en-GB"/>
          </a:p>
        </p:txBody>
      </p:sp>
      <p:pic>
        <p:nvPicPr>
          <p:cNvPr id="1026" name="Picture 2" descr="Kid's Creative Summer Holiday Workshops in Altrincham, Cheshire - Parsley  Pie Art Clu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179401"/>
            <a:ext cx="8075240" cy="4178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134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01569"/>
            <a:ext cx="8229600" cy="2639599"/>
          </a:xfrm>
        </p:spPr>
        <p:txBody>
          <a:bodyPr/>
          <a:lstStyle/>
          <a:p>
            <a:pPr marL="0" indent="0" algn="ctr">
              <a:buNone/>
            </a:pPr>
            <a:r>
              <a:rPr lang="en-GB" sz="4000" dirty="0">
                <a:latin typeface="Comic Sans MS" panose="030F0702030302020204" pitchFamily="66" charset="0"/>
                <a:cs typeface="Arial" panose="020B0604020202020204" pitchFamily="34" charset="0"/>
              </a:rPr>
              <a:t>We are very proud of the progress the children have made and thank you for all your support.</a:t>
            </a:r>
          </a:p>
        </p:txBody>
      </p:sp>
      <p:sp>
        <p:nvSpPr>
          <p:cNvPr id="3" name="Title 2"/>
          <p:cNvSpPr>
            <a:spLocks noGrp="1"/>
          </p:cNvSpPr>
          <p:nvPr>
            <p:ph type="title"/>
          </p:nvPr>
        </p:nvSpPr>
        <p:spPr/>
        <p:txBody>
          <a:bodyPr/>
          <a:lstStyle/>
          <a:p>
            <a:r>
              <a:rPr lang="en-GB" b="1" u="sng" dirty="0">
                <a:latin typeface="Comic Sans MS" panose="030F0702030302020204" pitchFamily="66" charset="0"/>
                <a:cs typeface="Arial" panose="020B0604020202020204" pitchFamily="34" charset="0"/>
              </a:rPr>
              <a:t>Thank You </a:t>
            </a:r>
          </a:p>
        </p:txBody>
      </p:sp>
    </p:spTree>
    <p:extLst>
      <p:ext uri="{BB962C8B-B14F-4D97-AF65-F5344CB8AC3E}">
        <p14:creationId xmlns:p14="http://schemas.microsoft.com/office/powerpoint/2010/main" val="225300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latin typeface="Arial" panose="020B0604020202020204" pitchFamily="34" charset="0"/>
                <a:cs typeface="Arial" panose="020B0604020202020204" pitchFamily="34" charset="0"/>
              </a:rPr>
              <a:t>The EYFS profile requires practitioners to assess children against a set of 17 early learning goals (ELGs).</a:t>
            </a:r>
            <a:endParaRPr lang="en-GB" dirty="0">
              <a:solidFill>
                <a:srgbClr val="FF0000"/>
              </a:solidFill>
              <a:latin typeface="Arial" panose="020B0604020202020204" pitchFamily="34" charset="0"/>
              <a:cs typeface="Arial" panose="020B0604020202020204" pitchFamily="34" charset="0"/>
            </a:endParaRPr>
          </a:p>
          <a:p>
            <a:r>
              <a:rPr lang="en-US" dirty="0">
                <a:solidFill>
                  <a:schemeClr val="tx2">
                    <a:lumMod val="60000"/>
                    <a:lumOff val="40000"/>
                  </a:schemeClr>
                </a:solidFill>
                <a:latin typeface="Arial" panose="020B0604020202020204" pitchFamily="34" charset="0"/>
                <a:cs typeface="Arial" panose="020B0604020202020204" pitchFamily="34" charset="0"/>
              </a:rPr>
              <a:t>Working towards </a:t>
            </a:r>
            <a:endParaRPr lang="en-GB" dirty="0">
              <a:solidFill>
                <a:schemeClr val="tx2">
                  <a:lumMod val="60000"/>
                  <a:lumOff val="40000"/>
                </a:schemeClr>
              </a:solidFill>
              <a:latin typeface="Arial" panose="020B0604020202020204" pitchFamily="34" charset="0"/>
              <a:cs typeface="Arial" panose="020B0604020202020204" pitchFamily="34" charset="0"/>
            </a:endParaRPr>
          </a:p>
          <a:p>
            <a:r>
              <a:rPr lang="en-GB" dirty="0">
                <a:solidFill>
                  <a:schemeClr val="tx2">
                    <a:lumMod val="60000"/>
                    <a:lumOff val="40000"/>
                  </a:schemeClr>
                </a:solidFill>
                <a:latin typeface="Arial" panose="020B0604020202020204" pitchFamily="34" charset="0"/>
                <a:cs typeface="Arial" panose="020B0604020202020204" pitchFamily="34" charset="0"/>
              </a:rPr>
              <a:t>Expected</a:t>
            </a:r>
            <a:endParaRPr lang="en-GB" dirty="0"/>
          </a:p>
          <a:p>
            <a:endParaRPr lang="en-GB" dirty="0"/>
          </a:p>
        </p:txBody>
      </p:sp>
      <p:sp>
        <p:nvSpPr>
          <p:cNvPr id="3" name="Title 2"/>
          <p:cNvSpPr>
            <a:spLocks noGrp="1"/>
          </p:cNvSpPr>
          <p:nvPr>
            <p:ph type="title"/>
          </p:nvPr>
        </p:nvSpPr>
        <p:spPr/>
        <p:txBody>
          <a:bodyPr/>
          <a:lstStyle/>
          <a:p>
            <a:pPr algn="ctr"/>
            <a:r>
              <a:rPr lang="en-GB" u="sng" dirty="0">
                <a:latin typeface="Arial" panose="020B0604020202020204" pitchFamily="34" charset="0"/>
                <a:cs typeface="Arial" panose="020B0604020202020204" pitchFamily="34" charset="0"/>
              </a:rPr>
              <a:t>Early Learning Goals</a:t>
            </a:r>
          </a:p>
        </p:txBody>
      </p:sp>
    </p:spTree>
    <p:extLst>
      <p:ext uri="{BB962C8B-B14F-4D97-AF65-F5344CB8AC3E}">
        <p14:creationId xmlns:p14="http://schemas.microsoft.com/office/powerpoint/2010/main" val="367655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457200" y="1196975"/>
            <a:ext cx="8229600" cy="5184775"/>
          </a:xfrm>
        </p:spPr>
        <p:txBody>
          <a:bodyPr/>
          <a:lstStyle/>
          <a:p>
            <a:pPr>
              <a:lnSpc>
                <a:spcPct val="80000"/>
              </a:lnSpc>
            </a:pPr>
            <a:endParaRPr lang="en-GB" sz="2400" dirty="0"/>
          </a:p>
          <a:p>
            <a:pPr>
              <a:lnSpc>
                <a:spcPct val="80000"/>
              </a:lnSpc>
              <a:buFontTx/>
              <a:buChar char="•"/>
            </a:pPr>
            <a:r>
              <a:rPr lang="en-GB" sz="2400" dirty="0">
                <a:latin typeface="Arial" panose="020B0604020202020204" pitchFamily="34" charset="0"/>
                <a:cs typeface="Arial" panose="020B0604020202020204" pitchFamily="34" charset="0"/>
              </a:rPr>
              <a:t>In Foundation Stage, each area of learning and development is implemented through planned, purposeful play and through a mix of adult-led and child-initiated activity. </a:t>
            </a:r>
          </a:p>
          <a:p>
            <a:pPr>
              <a:lnSpc>
                <a:spcPct val="80000"/>
              </a:lnSpc>
              <a:buFontTx/>
              <a:buChar char="•"/>
            </a:pPr>
            <a:endParaRPr lang="en-GB" sz="1600" dirty="0">
              <a:latin typeface="Arial" panose="020B0604020202020204" pitchFamily="34" charset="0"/>
              <a:cs typeface="Arial" panose="020B0604020202020204" pitchFamily="34" charset="0"/>
            </a:endParaRPr>
          </a:p>
          <a:p>
            <a:pPr>
              <a:lnSpc>
                <a:spcPct val="80000"/>
              </a:lnSpc>
              <a:buFontTx/>
              <a:buChar char="•"/>
            </a:pPr>
            <a:r>
              <a:rPr lang="en-GB" sz="2400" dirty="0">
                <a:latin typeface="Arial" panose="020B0604020202020204" pitchFamily="34" charset="0"/>
                <a:cs typeface="Arial" panose="020B0604020202020204" pitchFamily="34" charset="0"/>
              </a:rPr>
              <a:t>Children learn by leading their own play, and by taking part in play which is guided by adults. There has been a balance between activities led by children, and activities led or guided by adults. </a:t>
            </a:r>
          </a:p>
          <a:p>
            <a:pPr>
              <a:lnSpc>
                <a:spcPct val="80000"/>
              </a:lnSpc>
              <a:buFontTx/>
              <a:buChar char="•"/>
            </a:pPr>
            <a:endParaRPr lang="en-GB" sz="1400" dirty="0">
              <a:latin typeface="Arial" panose="020B0604020202020204" pitchFamily="34" charset="0"/>
              <a:cs typeface="Arial" panose="020B0604020202020204" pitchFamily="34" charset="0"/>
            </a:endParaRPr>
          </a:p>
          <a:p>
            <a:pPr>
              <a:lnSpc>
                <a:spcPct val="80000"/>
              </a:lnSpc>
              <a:buFontTx/>
              <a:buChar char="•"/>
            </a:pPr>
            <a:r>
              <a:rPr lang="en-GB" sz="2400" dirty="0">
                <a:latin typeface="Arial" panose="020B0604020202020204" pitchFamily="34" charset="0"/>
                <a:cs typeface="Arial" panose="020B0604020202020204" pitchFamily="34" charset="0"/>
              </a:rPr>
              <a:t>As children grow older, and as their development allows, it is expected that the balance will gradually shift towards more activities led by adults, to help children prepare for more formal learning, ready for Year 1. </a:t>
            </a:r>
          </a:p>
        </p:txBody>
      </p:sp>
      <p:sp>
        <p:nvSpPr>
          <p:cNvPr id="148482" name="Rectangle 2"/>
          <p:cNvSpPr>
            <a:spLocks noGrp="1" noChangeArrowheads="1"/>
          </p:cNvSpPr>
          <p:nvPr>
            <p:ph type="title"/>
          </p:nvPr>
        </p:nvSpPr>
        <p:spPr/>
        <p:txBody>
          <a:bodyPr>
            <a:normAutofit fontScale="90000"/>
          </a:bodyPr>
          <a:lstStyle/>
          <a:p>
            <a:pPr fontAlgn="auto">
              <a:spcAft>
                <a:spcPts val="0"/>
              </a:spcAft>
              <a:defRPr/>
            </a:pPr>
            <a:r>
              <a:rPr lang="en-GB" u="sng" dirty="0">
                <a:latin typeface="Arial" panose="020B0604020202020204" pitchFamily="34" charset="0"/>
                <a:cs typeface="Arial" panose="020B0604020202020204" pitchFamily="34" charset="0"/>
              </a:rPr>
              <a:t>EYFS </a:t>
            </a:r>
            <a:r>
              <a:rPr lang="en-GB" dirty="0">
                <a:latin typeface="Arial" panose="020B0604020202020204" pitchFamily="34" charset="0"/>
                <a:cs typeface="Arial" panose="020B0604020202020204" pitchFamily="34" charset="0"/>
              </a:rPr>
              <a:t>…(move away from child-initiated learning)</a:t>
            </a:r>
          </a:p>
        </p:txBody>
      </p:sp>
    </p:spTree>
    <p:extLst>
      <p:ext uri="{BB962C8B-B14F-4D97-AF65-F5344CB8AC3E}">
        <p14:creationId xmlns:p14="http://schemas.microsoft.com/office/powerpoint/2010/main" val="32615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2208"/>
            <a:ext cx="8229600" cy="4781128"/>
          </a:xfrm>
        </p:spPr>
        <p:txBody>
          <a:bodyPr>
            <a:normAutofit fontScale="25000" lnSpcReduction="20000"/>
          </a:bodyPr>
          <a:lstStyle/>
          <a:p>
            <a:r>
              <a:rPr lang="en-GB" sz="7200" dirty="0">
                <a:latin typeface="Comic Sans MS" panose="030F0702030302020204" pitchFamily="66" charset="0"/>
                <a:cs typeface="Arial" panose="020B0604020202020204" pitchFamily="34" charset="0"/>
              </a:rPr>
              <a:t>Expectations: Children will be working in small groups with adult support. During this transition period there will be lots of practical/child initiated activities. We also have use of our outdoor area with a canopy next to the Year 1 classes.</a:t>
            </a:r>
          </a:p>
          <a:p>
            <a:endParaRPr lang="en-GB" sz="7200" dirty="0">
              <a:latin typeface="Comic Sans MS" panose="030F0702030302020204" pitchFamily="66" charset="0"/>
              <a:cs typeface="Arial" panose="020B0604020202020204" pitchFamily="34" charset="0"/>
            </a:endParaRPr>
          </a:p>
          <a:p>
            <a:r>
              <a:rPr lang="en-GB" sz="7200" dirty="0">
                <a:latin typeface="Comic Sans MS" panose="030F0702030302020204" pitchFamily="66" charset="0"/>
                <a:cs typeface="Arial" panose="020B0604020202020204" pitchFamily="34" charset="0"/>
              </a:rPr>
              <a:t>After the first term some children are able to work more independently and rely less on adult support. By the end of the year the majority of children can complete work with a high level of independence.</a:t>
            </a:r>
          </a:p>
          <a:p>
            <a:endParaRPr lang="en-GB" sz="7200" dirty="0">
              <a:latin typeface="Comic Sans MS" panose="030F0702030302020204" pitchFamily="66" charset="0"/>
              <a:cs typeface="Arial" panose="020B0604020202020204" pitchFamily="34" charset="0"/>
            </a:endParaRPr>
          </a:p>
          <a:p>
            <a:r>
              <a:rPr lang="en-GB" sz="7200" dirty="0">
                <a:latin typeface="Comic Sans MS" panose="030F0702030302020204" pitchFamily="66" charset="0"/>
                <a:cs typeface="Arial" panose="020B0604020202020204" pitchFamily="34" charset="0"/>
              </a:rPr>
              <a:t>In September all Year 1 children will swim weekly in 2 groups. Practise changing for swimming  independently. A note will be distributed to inform you of when your child will be swimming in the first week back. </a:t>
            </a:r>
            <a:r>
              <a:rPr lang="en-GB" sz="7200" b="1" dirty="0">
                <a:latin typeface="Comic Sans MS" panose="030F0702030302020204" pitchFamily="66" charset="0"/>
                <a:cs typeface="Arial" panose="020B0604020202020204" pitchFamily="34" charset="0"/>
              </a:rPr>
              <a:t>Please name all items of clothing. </a:t>
            </a:r>
          </a:p>
          <a:p>
            <a:endParaRPr lang="en-GB" sz="7200" dirty="0">
              <a:latin typeface="Comic Sans MS" panose="030F0702030302020204" pitchFamily="66" charset="0"/>
              <a:cs typeface="Arial" panose="020B0604020202020204" pitchFamily="34" charset="0"/>
            </a:endParaRPr>
          </a:p>
          <a:p>
            <a:r>
              <a:rPr lang="en-GB" sz="7200" dirty="0">
                <a:latin typeface="Comic Sans MS" panose="030F0702030302020204" pitchFamily="66" charset="0"/>
                <a:cs typeface="Arial" panose="020B0604020202020204" pitchFamily="34" charset="0"/>
              </a:rPr>
              <a:t>Writing independently: Children are encouraged to use their sounds and write using scaffold sheets to support them. This will be done in small groups with adult support. </a:t>
            </a:r>
          </a:p>
          <a:p>
            <a:endParaRPr lang="en-GB" dirty="0">
              <a:latin typeface="Arial" panose="020B0604020202020204" pitchFamily="34" charset="0"/>
              <a:cs typeface="Arial" panose="020B0604020202020204" pitchFamily="34" charset="0"/>
            </a:endParaRPr>
          </a:p>
          <a:p>
            <a:endParaRPr lang="en-GB" dirty="0"/>
          </a:p>
        </p:txBody>
      </p:sp>
      <p:sp>
        <p:nvSpPr>
          <p:cNvPr id="3" name="Title 2"/>
          <p:cNvSpPr>
            <a:spLocks noGrp="1"/>
          </p:cNvSpPr>
          <p:nvPr>
            <p:ph type="title"/>
          </p:nvPr>
        </p:nvSpPr>
        <p:spPr/>
        <p:txBody>
          <a:bodyPr/>
          <a:lstStyle/>
          <a:p>
            <a:r>
              <a:rPr lang="en-GB" u="sng" dirty="0">
                <a:latin typeface="Arial" panose="020B0604020202020204" pitchFamily="34" charset="0"/>
                <a:cs typeface="Arial" panose="020B0604020202020204" pitchFamily="34" charset="0"/>
              </a:rPr>
              <a:t>Year One </a:t>
            </a:r>
          </a:p>
        </p:txBody>
      </p:sp>
    </p:spTree>
    <p:extLst>
      <p:ext uri="{BB962C8B-B14F-4D97-AF65-F5344CB8AC3E}">
        <p14:creationId xmlns:p14="http://schemas.microsoft.com/office/powerpoint/2010/main" val="4069383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764704"/>
            <a:ext cx="8712968" cy="5760640"/>
          </a:xfrm>
        </p:spPr>
        <p:txBody>
          <a:bodyPr>
            <a:normAutofit fontScale="55000" lnSpcReduction="20000"/>
          </a:bodyPr>
          <a:lstStyle/>
          <a:p>
            <a:pPr marL="0" indent="0">
              <a:buNone/>
            </a:pPr>
            <a:endParaRPr lang="en-GB" sz="3600" dirty="0">
              <a:latin typeface="Comic Sans MS" panose="030F0702030302020204" pitchFamily="66" charset="0"/>
              <a:cs typeface="Arial" panose="020B0604020202020204" pitchFamily="34" charset="0"/>
            </a:endParaRPr>
          </a:p>
          <a:p>
            <a:r>
              <a:rPr lang="en-GB" sz="3600" dirty="0">
                <a:latin typeface="Comic Sans MS" panose="030F0702030302020204" pitchFamily="66" charset="0"/>
                <a:cs typeface="Arial" panose="020B0604020202020204" pitchFamily="34" charset="0"/>
              </a:rPr>
              <a:t>Phonics: The children will continue to have daily phonics lessons. In Year 1 all children are tested in reading 40 words real and alien in June ( Phonics screening check). We track and test children throughout the year. The pass mark this year was 32. </a:t>
            </a:r>
            <a:r>
              <a:rPr lang="en-GB" sz="3600" dirty="0">
                <a:solidFill>
                  <a:srgbClr val="FF0000"/>
                </a:solidFill>
                <a:latin typeface="Comic Sans MS" panose="030F0702030302020204" pitchFamily="66" charset="0"/>
                <a:cs typeface="Arial" panose="020B0604020202020204" pitchFamily="34" charset="0"/>
              </a:rPr>
              <a:t>Teach your monster to read </a:t>
            </a:r>
            <a:r>
              <a:rPr lang="en-GB" sz="3600" dirty="0">
                <a:latin typeface="Comic Sans MS" panose="030F0702030302020204" pitchFamily="66" charset="0"/>
                <a:cs typeface="Arial" panose="020B0604020202020204" pitchFamily="34" charset="0"/>
              </a:rPr>
              <a:t>and </a:t>
            </a:r>
            <a:r>
              <a:rPr lang="en-GB" sz="3600" dirty="0">
                <a:solidFill>
                  <a:srgbClr val="FF0000"/>
                </a:solidFill>
                <a:latin typeface="Comic Sans MS" panose="030F0702030302020204" pitchFamily="66" charset="0"/>
                <a:cs typeface="Arial" panose="020B0604020202020204" pitchFamily="34" charset="0"/>
              </a:rPr>
              <a:t>phonics play </a:t>
            </a:r>
            <a:r>
              <a:rPr lang="en-GB" sz="3600" dirty="0">
                <a:latin typeface="Comic Sans MS" panose="030F0702030302020204" pitchFamily="66" charset="0"/>
                <a:cs typeface="Arial" panose="020B0604020202020204" pitchFamily="34" charset="0"/>
              </a:rPr>
              <a:t>are free resources that you can access from home to support your child.</a:t>
            </a:r>
          </a:p>
          <a:p>
            <a:endParaRPr lang="en-GB" sz="3600" dirty="0">
              <a:latin typeface="Comic Sans MS" panose="030F0702030302020204" pitchFamily="66" charset="0"/>
              <a:cs typeface="Arial" panose="020B0604020202020204" pitchFamily="34" charset="0"/>
            </a:endParaRPr>
          </a:p>
          <a:p>
            <a:r>
              <a:rPr lang="en-GB" sz="3600" dirty="0">
                <a:latin typeface="Comic Sans MS" panose="030F0702030302020204" pitchFamily="66" charset="0"/>
                <a:cs typeface="Arial" panose="020B0604020202020204" pitchFamily="34" charset="0"/>
              </a:rPr>
              <a:t>Spellings are given in year 1 which usually consist of 5 words. These will be a mix of either words from the Year 1 high frequency word list or words that practise a spelling pattern e.g. </a:t>
            </a:r>
            <a:r>
              <a:rPr lang="en-GB" sz="3600" dirty="0" err="1">
                <a:latin typeface="Comic Sans MS" panose="030F0702030302020204" pitchFamily="66" charset="0"/>
                <a:cs typeface="Arial" panose="020B0604020202020204" pitchFamily="34" charset="0"/>
              </a:rPr>
              <a:t>ar</a:t>
            </a:r>
            <a:r>
              <a:rPr lang="en-GB" sz="3600" dirty="0">
                <a:latin typeface="Comic Sans MS" panose="030F0702030302020204" pitchFamily="66" charset="0"/>
                <a:cs typeface="Arial" panose="020B0604020202020204" pitchFamily="34" charset="0"/>
              </a:rPr>
              <a:t>, </a:t>
            </a:r>
            <a:r>
              <a:rPr lang="en-GB" sz="3600" dirty="0" err="1">
                <a:latin typeface="Comic Sans MS" panose="030F0702030302020204" pitchFamily="66" charset="0"/>
                <a:cs typeface="Arial" panose="020B0604020202020204" pitchFamily="34" charset="0"/>
              </a:rPr>
              <a:t>er</a:t>
            </a:r>
            <a:r>
              <a:rPr lang="en-GB" sz="3600" dirty="0">
                <a:latin typeface="Comic Sans MS" panose="030F0702030302020204" pitchFamily="66" charset="0"/>
                <a:cs typeface="Arial" panose="020B0604020202020204" pitchFamily="34" charset="0"/>
              </a:rPr>
              <a:t>.  Children learn these at home and will be tested on these in class.</a:t>
            </a:r>
          </a:p>
          <a:p>
            <a:endParaRPr lang="en-GB" sz="3600" dirty="0">
              <a:latin typeface="Comic Sans MS" panose="030F0702030302020204" pitchFamily="66" charset="0"/>
              <a:cs typeface="Arial" panose="020B0604020202020204" pitchFamily="34" charset="0"/>
            </a:endParaRPr>
          </a:p>
          <a:p>
            <a:r>
              <a:rPr lang="en-GB" sz="3600" dirty="0">
                <a:latin typeface="Comic Sans MS" panose="030F0702030302020204" pitchFamily="66" charset="0"/>
                <a:cs typeface="Arial" panose="020B0604020202020204" pitchFamily="34" charset="0"/>
              </a:rPr>
              <a:t>Homework is sent out on Friday and is due back Wednesday. This consists of Reading at least 3x per week, spelling lists, website work (times tables 2’s, 5’s and 10’s) and sometimes a topic based learning activity (e.g. growing a seed and making a seed diary).</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3788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noFill/>
        </p:spPr>
        <p:txBody>
          <a:bodyPr>
            <a:normAutofit fontScale="90000"/>
          </a:bodyPr>
          <a:lstStyle/>
          <a:p>
            <a:r>
              <a:rPr lang="en-GB" dirty="0">
                <a:latin typeface="Arial" panose="020B0604020202020204" pitchFamily="34" charset="0"/>
                <a:cs typeface="Arial" panose="020B0604020202020204" pitchFamily="34" charset="0"/>
              </a:rPr>
              <a:t>Friday 27</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September  2:30pm</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5" name="TextBox 4"/>
          <p:cNvSpPr txBox="1"/>
          <p:nvPr/>
        </p:nvSpPr>
        <p:spPr>
          <a:xfrm>
            <a:off x="4510336" y="1844824"/>
            <a:ext cx="4176464" cy="4801314"/>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We would like to invite you to a ‘Tiger Tea Party’</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In September, the children will write invitations to you, inviting you in for a tea party on Friday afternoon. </a:t>
            </a:r>
          </a:p>
          <a:p>
            <a:endParaRPr lang="en-GB" sz="2800" dirty="0">
              <a:latin typeface="Arial" panose="020B0604020202020204" pitchFamily="34" charset="0"/>
              <a:cs typeface="Arial" panose="020B0604020202020204" pitchFamily="34" charset="0"/>
            </a:endParaRPr>
          </a:p>
          <a:p>
            <a:endParaRPr lang="en-GB" dirty="0"/>
          </a:p>
          <a:p>
            <a:endParaRPr lang="en-GB" dirty="0"/>
          </a:p>
          <a:p>
            <a:endParaRPr lang="en-GB"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755576" y="1844824"/>
            <a:ext cx="3106688" cy="3955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76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latin typeface="Arial" panose="020B0604020202020204" pitchFamily="34" charset="0"/>
                <a:cs typeface="Arial" panose="020B0604020202020204" pitchFamily="34" charset="0"/>
              </a:rPr>
              <a:t>Children are tested at the start of the year on their phonics. (Digraphs)</a:t>
            </a: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Continue to play games over the holidays and practise High Frequency Words in word wallet. </a:t>
            </a:r>
          </a:p>
          <a:p>
            <a:pPr marL="0" indent="0">
              <a:buNone/>
            </a:pPr>
            <a:r>
              <a:rPr lang="en-GB" sz="2800" dirty="0">
                <a:latin typeface="Arial" panose="020B0604020202020204" pitchFamily="34" charset="0"/>
                <a:cs typeface="Arial" panose="020B0604020202020204" pitchFamily="34" charset="0"/>
              </a:rPr>
              <a:t>For example;</a:t>
            </a:r>
          </a:p>
          <a:p>
            <a:r>
              <a:rPr lang="en-GB" sz="2800" dirty="0">
                <a:latin typeface="Arial" panose="020B0604020202020204" pitchFamily="34" charset="0"/>
                <a:cs typeface="Arial" panose="020B0604020202020204" pitchFamily="34" charset="0"/>
              </a:rPr>
              <a:t>I Spy</a:t>
            </a:r>
          </a:p>
          <a:p>
            <a:endParaRPr lang="en-GB" dirty="0"/>
          </a:p>
        </p:txBody>
      </p:sp>
      <p:sp>
        <p:nvSpPr>
          <p:cNvPr id="3" name="Title 2"/>
          <p:cNvSpPr>
            <a:spLocks noGrp="1"/>
          </p:cNvSpPr>
          <p:nvPr>
            <p:ph type="title"/>
          </p:nvPr>
        </p:nvSpPr>
        <p:spPr/>
        <p:txBody>
          <a:bodyPr/>
          <a:lstStyle/>
          <a:p>
            <a:r>
              <a:rPr lang="en-GB" u="sng" dirty="0">
                <a:latin typeface="Arial" panose="020B0604020202020204" pitchFamily="34" charset="0"/>
                <a:cs typeface="Arial" panose="020B0604020202020204" pitchFamily="34" charset="0"/>
              </a:rPr>
              <a:t>Phonics Screening</a:t>
            </a:r>
          </a:p>
        </p:txBody>
      </p:sp>
      <p:pic>
        <p:nvPicPr>
          <p:cNvPr id="2050" name="Picture 2" descr="https://astburyreceptionblog.files.wordpress.com/2013/02/image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4310437"/>
            <a:ext cx="2878911" cy="2411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87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525962"/>
          </a:xfrm>
        </p:spPr>
        <p:txBody>
          <a:bodyPr/>
          <a:lstStyle/>
          <a:p>
            <a:pPr marL="0" indent="0">
              <a:buNone/>
            </a:pPr>
            <a:r>
              <a:rPr lang="en-US" dirty="0"/>
              <a:t>Suggested activities for the children to complete over the summer holidays will be sent home in the last week of term. </a:t>
            </a:r>
            <a:endParaRPr lang="en-GB" dirty="0"/>
          </a:p>
          <a:p>
            <a:r>
              <a:rPr lang="en-US" dirty="0"/>
              <a:t>Literacy </a:t>
            </a:r>
          </a:p>
          <a:p>
            <a:r>
              <a:rPr lang="en-US" dirty="0" err="1"/>
              <a:t>Maths</a:t>
            </a:r>
            <a:r>
              <a:rPr lang="en-US" dirty="0"/>
              <a:t> </a:t>
            </a:r>
          </a:p>
          <a:p>
            <a:r>
              <a:rPr lang="en-US" dirty="0"/>
              <a:t>Creative </a:t>
            </a:r>
          </a:p>
        </p:txBody>
      </p:sp>
      <p:sp>
        <p:nvSpPr>
          <p:cNvPr id="3" name="Title 2"/>
          <p:cNvSpPr>
            <a:spLocks noGrp="1"/>
          </p:cNvSpPr>
          <p:nvPr>
            <p:ph type="title"/>
          </p:nvPr>
        </p:nvSpPr>
        <p:spPr/>
        <p:txBody>
          <a:bodyPr>
            <a:normAutofit fontScale="90000"/>
          </a:bodyPr>
          <a:lstStyle/>
          <a:p>
            <a:r>
              <a:rPr lang="en-GB" sz="4400" u="sng" dirty="0">
                <a:latin typeface="Arial" panose="020B0604020202020204" pitchFamily="34" charset="0"/>
                <a:cs typeface="Arial" panose="020B0604020202020204" pitchFamily="34" charset="0"/>
              </a:rPr>
              <a:t>Summer </a:t>
            </a:r>
            <a:r>
              <a:rPr lang="en-GB" u="sng" dirty="0">
                <a:latin typeface="Arial" panose="020B0604020202020204" pitchFamily="34" charset="0"/>
                <a:cs typeface="Arial" panose="020B0604020202020204" pitchFamily="34" charset="0"/>
              </a:rPr>
              <a:t>Holiday Activities</a:t>
            </a:r>
            <a:br>
              <a:rPr lang="en-GB" sz="4400" dirty="0">
                <a:solidFill>
                  <a:srgbClr val="FF0000"/>
                </a:solidFill>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pic>
        <p:nvPicPr>
          <p:cNvPr id="6" name="Picture 5" descr="Summer Story Stones, Summertime Story Starters, Beach Time Painted ...">
            <a:hlinkClick r:id="rId2" tgtFrame="&quot;_blank&quo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4573488"/>
            <a:ext cx="2185650" cy="1897484"/>
          </a:xfrm>
          <a:prstGeom prst="rect">
            <a:avLst/>
          </a:prstGeom>
          <a:noFill/>
          <a:ln>
            <a:noFill/>
          </a:ln>
        </p:spPr>
      </p:pic>
      <p:pic>
        <p:nvPicPr>
          <p:cNvPr id="7" name="Picture 6" descr="Clip art of neapolitan ice cream cone with sprinkles and a cherry ...">
            <a:hlinkClick r:id="rId4" tgtFrame="&quot;_blank&quo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5576" y="4797152"/>
            <a:ext cx="1296144" cy="1681460"/>
          </a:xfrm>
          <a:prstGeom prst="rect">
            <a:avLst/>
          </a:prstGeom>
          <a:noFill/>
          <a:ln>
            <a:noFill/>
          </a:ln>
        </p:spPr>
      </p:pic>
    </p:spTree>
    <p:extLst>
      <p:ext uri="{BB962C8B-B14F-4D97-AF65-F5344CB8AC3E}">
        <p14:creationId xmlns:p14="http://schemas.microsoft.com/office/powerpoint/2010/main" val="2774803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1111</Words>
  <Application>Microsoft Office PowerPoint</Application>
  <PresentationFormat>On-screen Show (4:3)</PresentationFormat>
  <Paragraphs>76</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Comic Sans MS</vt:lpstr>
      <vt:lpstr>Office Theme</vt:lpstr>
      <vt:lpstr>Transition  EYFS to Year 1 </vt:lpstr>
      <vt:lpstr>Thank You </vt:lpstr>
      <vt:lpstr>Early Learning Goals</vt:lpstr>
      <vt:lpstr>EYFS …(move away from child-initiated learning)</vt:lpstr>
      <vt:lpstr>Year One </vt:lpstr>
      <vt:lpstr>PowerPoint Presentation</vt:lpstr>
      <vt:lpstr>Friday 27th September  2:30pm </vt:lpstr>
      <vt:lpstr>Phonics Screening</vt:lpstr>
      <vt:lpstr>Summer Holiday Activities </vt:lpstr>
      <vt:lpstr>Summer Slide</vt:lpstr>
      <vt:lpstr>Reading </vt:lpstr>
      <vt:lpstr>Have a lovely summer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end of Foundation Stage, the beginning of Year 1 Wednesday July 8th</dc:title>
  <dc:creator>Clare, Matthew</dc:creator>
  <cp:lastModifiedBy>Rosie Pumfrett</cp:lastModifiedBy>
  <cp:revision>53</cp:revision>
  <dcterms:created xsi:type="dcterms:W3CDTF">2015-06-30T09:00:19Z</dcterms:created>
  <dcterms:modified xsi:type="dcterms:W3CDTF">2024-07-07T09:47:41Z</dcterms:modified>
</cp:coreProperties>
</file>